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  <p:sldMasterId id="2147484012" r:id="rId2"/>
  </p:sldMasterIdLst>
  <p:notesMasterIdLst>
    <p:notesMasterId r:id="rId48"/>
  </p:notesMasterIdLst>
  <p:handoutMasterIdLst>
    <p:handoutMasterId r:id="rId49"/>
  </p:handoutMasterIdLst>
  <p:sldIdLst>
    <p:sldId id="298" r:id="rId3"/>
    <p:sldId id="287" r:id="rId4"/>
    <p:sldId id="346" r:id="rId5"/>
    <p:sldId id="347" r:id="rId6"/>
    <p:sldId id="348" r:id="rId7"/>
    <p:sldId id="301" r:id="rId8"/>
    <p:sldId id="302" r:id="rId9"/>
    <p:sldId id="366" r:id="rId10"/>
    <p:sldId id="356" r:id="rId11"/>
    <p:sldId id="368" r:id="rId12"/>
    <p:sldId id="369" r:id="rId13"/>
    <p:sldId id="370" r:id="rId14"/>
    <p:sldId id="376" r:id="rId15"/>
    <p:sldId id="372" r:id="rId16"/>
    <p:sldId id="363" r:id="rId17"/>
    <p:sldId id="373" r:id="rId18"/>
    <p:sldId id="374" r:id="rId19"/>
    <p:sldId id="353" r:id="rId20"/>
    <p:sldId id="329" r:id="rId21"/>
    <p:sldId id="330" r:id="rId22"/>
    <p:sldId id="332" r:id="rId23"/>
    <p:sldId id="334" r:id="rId24"/>
    <p:sldId id="333" r:id="rId25"/>
    <p:sldId id="335" r:id="rId26"/>
    <p:sldId id="336" r:id="rId27"/>
    <p:sldId id="338" r:id="rId28"/>
    <p:sldId id="349" r:id="rId29"/>
    <p:sldId id="354" r:id="rId30"/>
    <p:sldId id="310" r:id="rId31"/>
    <p:sldId id="313" r:id="rId32"/>
    <p:sldId id="314" r:id="rId33"/>
    <p:sldId id="316" r:id="rId34"/>
    <p:sldId id="339" r:id="rId35"/>
    <p:sldId id="318" r:id="rId36"/>
    <p:sldId id="355" r:id="rId37"/>
    <p:sldId id="378" r:id="rId38"/>
    <p:sldId id="379" r:id="rId39"/>
    <p:sldId id="343" r:id="rId40"/>
    <p:sldId id="344" r:id="rId41"/>
    <p:sldId id="380" r:id="rId42"/>
    <p:sldId id="288" r:id="rId43"/>
    <p:sldId id="367" r:id="rId44"/>
    <p:sldId id="297" r:id="rId45"/>
    <p:sldId id="377" r:id="rId46"/>
    <p:sldId id="375" r:id="rId47"/>
  </p:sldIdLst>
  <p:sldSz cx="9144000" cy="6858000" type="screen4x3"/>
  <p:notesSz cx="6797675" cy="9926638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Zrenner FAU" initials="M" lastIdx="7" clrIdx="0">
    <p:extLst>
      <p:ext uri="{19B8F6BF-5375-455C-9EA6-DF929625EA0E}">
        <p15:presenceInfo xmlns:p15="http://schemas.microsoft.com/office/powerpoint/2012/main" userId="Markus Zrenner FAU" providerId="None"/>
      </p:ext>
    </p:extLst>
  </p:cmAuthor>
  <p:cmAuthor id="2" name="Simon" initials="S" lastIdx="4" clrIdx="1">
    <p:extLst>
      <p:ext uri="{19B8F6BF-5375-455C-9EA6-DF929625EA0E}">
        <p15:presenceInfo xmlns:p15="http://schemas.microsoft.com/office/powerpoint/2012/main" userId="Simon" providerId="None"/>
      </p:ext>
    </p:extLst>
  </p:cmAuthor>
  <p:cmAuthor id="3" name="malte ollenschlaeger" initials="mo" lastIdx="33" clrIdx="2">
    <p:extLst>
      <p:ext uri="{19B8F6BF-5375-455C-9EA6-DF929625EA0E}">
        <p15:presenceInfo xmlns:p15="http://schemas.microsoft.com/office/powerpoint/2012/main" userId="04425567d92891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E1E1F7"/>
    <a:srgbClr val="D8D8F4"/>
    <a:srgbClr val="C8DDF0"/>
    <a:srgbClr val="F4D8D8"/>
    <a:srgbClr val="E6E6E6"/>
    <a:srgbClr val="F3D5D5"/>
    <a:srgbClr val="F7E5E5"/>
    <a:srgbClr val="F9E3F9"/>
    <a:srgbClr val="2D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5" autoAdjust="0"/>
    <p:restoredTop sz="77428" autoAdjust="0"/>
  </p:normalViewPr>
  <p:slideViewPr>
    <p:cSldViewPr snapToGrid="0" snapToObjects="1">
      <p:cViewPr varScale="1">
        <p:scale>
          <a:sx n="52" d="100"/>
          <a:sy n="52" d="100"/>
        </p:scale>
        <p:origin x="168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2544" y="-10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2006</c:v>
                </c:pt>
              </c:strCache>
            </c:strRef>
          </c:tx>
          <c:spPr>
            <a:solidFill>
              <a:srgbClr val="003366"/>
            </a:solidFill>
            <a:ln>
              <a:noFill/>
            </a:ln>
            <a:effectLst/>
          </c:spPr>
          <c:invertIfNegative val="0"/>
          <c:cat>
            <c:strRef>
              <c:f>Tabelle1!$A$2</c:f>
              <c:strCache>
                <c:ptCount val="1"/>
                <c:pt idx="0">
                  <c:v>palliative accounting cases in hospitals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15576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CD-4A97-BFCC-422A28F74B7D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</c:f>
              <c:strCache>
                <c:ptCount val="1"/>
                <c:pt idx="0">
                  <c:v>palliative accounting cases in hospitals</c:v>
                </c:pt>
              </c:strCache>
            </c:strRef>
          </c:cat>
          <c:val>
            <c:numRef>
              <c:f>Tabelle1!$C$2</c:f>
              <c:numCache>
                <c:formatCode>General</c:formatCode>
                <c:ptCount val="1"/>
                <c:pt idx="0">
                  <c:v>33385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CD-4A97-BFCC-422A28F74B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689704"/>
        <c:axId val="395426144"/>
      </c:barChart>
      <c:catAx>
        <c:axId val="57689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95426144"/>
        <c:crosses val="autoZero"/>
        <c:auto val="1"/>
        <c:lblAlgn val="ctr"/>
        <c:lblOffset val="100"/>
        <c:noMultiLvlLbl val="0"/>
      </c:catAx>
      <c:valAx>
        <c:axId val="395426144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7F7F7F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689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433311457040307"/>
          <c:y val="0.86377930804216663"/>
          <c:w val="0.66052385802780766"/>
          <c:h val="7.87775255358929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0D706-5400-4A03-BCFD-64EBF06DF3C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C341834-7AAC-47BB-9E2F-384D9C4242A5}">
      <dgm:prSet phldrT="[Text]" custT="1"/>
      <dgm:spPr>
        <a:noFill/>
        <a:ln>
          <a:noFill/>
        </a:ln>
      </dgm:spPr>
      <dgm:t>
        <a:bodyPr/>
        <a:lstStyle/>
        <a:p>
          <a:r>
            <a:rPr lang="de-DE" sz="2400" b="1" dirty="0" err="1">
              <a:latin typeface="Arial" panose="020B0604020202020204" pitchFamily="34" charset="0"/>
              <a:cs typeface="Arial" panose="020B0604020202020204" pitchFamily="34" charset="0"/>
            </a:rPr>
            <a:t>Improve</a:t>
          </a:r>
          <a:r>
            <a:rPr lang="de-DE" sz="24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400" b="1" dirty="0" err="1">
              <a:latin typeface="Arial" panose="020B0604020202020204" pitchFamily="34" charset="0"/>
              <a:cs typeface="Arial" panose="020B0604020202020204" pitchFamily="34" charset="0"/>
            </a:rPr>
            <a:t>quality</a:t>
          </a:r>
          <a:r>
            <a:rPr lang="de-DE" sz="24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400" b="1" dirty="0" err="1">
              <a:latin typeface="Arial" panose="020B0604020202020204" pitchFamily="34" charset="0"/>
              <a:cs typeface="Arial" panose="020B0604020202020204" pitchFamily="34" charset="0"/>
            </a:rPr>
            <a:t>of</a:t>
          </a:r>
          <a:r>
            <a:rPr lang="de-DE" sz="24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400" b="1" dirty="0" err="1">
              <a:latin typeface="Arial" panose="020B0604020202020204" pitchFamily="34" charset="0"/>
              <a:cs typeface="Arial" panose="020B0604020202020204" pitchFamily="34" charset="0"/>
            </a:rPr>
            <a:t>life</a:t>
          </a:r>
          <a:endParaRPr lang="de-DE" sz="2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AF5896-171D-4898-A480-4A478AA8D0D6}" type="parTrans" cxnId="{A9620388-88BD-4B3E-8744-EDB1444E902B}">
      <dgm:prSet/>
      <dgm:spPr/>
      <dgm:t>
        <a:bodyPr/>
        <a:lstStyle/>
        <a:p>
          <a:endParaRPr lang="de-DE"/>
        </a:p>
      </dgm:t>
    </dgm:pt>
    <dgm:pt modelId="{0C7E9CF1-2C40-4F77-A449-3B6DC589B188}" type="sibTrans" cxnId="{A9620388-88BD-4B3E-8744-EDB1444E902B}">
      <dgm:prSet/>
      <dgm:spPr/>
      <dgm:t>
        <a:bodyPr/>
        <a:lstStyle/>
        <a:p>
          <a:endParaRPr lang="de-DE"/>
        </a:p>
      </dgm:t>
    </dgm:pt>
    <dgm:pt modelId="{47BBF955-566B-4B51-862F-2584661D6796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de-DE" sz="240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pain</a:t>
          </a:r>
          <a:endParaRPr lang="de-DE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B67FA6-61AD-486A-9C09-66544E2B014F}" type="parTrans" cxnId="{C5ED601A-2E34-47F8-A822-DD1AA938FC07}">
      <dgm:prSet/>
      <dgm:spPr/>
      <dgm:t>
        <a:bodyPr/>
        <a:lstStyle/>
        <a:p>
          <a:endParaRPr lang="de-DE"/>
        </a:p>
      </dgm:t>
    </dgm:pt>
    <dgm:pt modelId="{EA713853-3EFC-407E-AB31-778EB8BE7A49}" type="sibTrans" cxnId="{C5ED601A-2E34-47F8-A822-DD1AA938FC07}">
      <dgm:prSet/>
      <dgm:spPr/>
      <dgm:t>
        <a:bodyPr/>
        <a:lstStyle/>
        <a:p>
          <a:endParaRPr lang="de-DE"/>
        </a:p>
      </dgm:t>
    </dgm:pt>
    <dgm:pt modelId="{1881129E-EA56-45C1-BA99-C612525770C3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de-DE" sz="240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physical</a:t>
          </a:r>
          <a:endParaRPr lang="de-DE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FC114E-E58B-47A5-B75D-BFADC6694E27}" type="parTrans" cxnId="{1CB41BEE-6F3D-4F4A-AA3D-1AD95F6B0D89}">
      <dgm:prSet/>
      <dgm:spPr/>
      <dgm:t>
        <a:bodyPr/>
        <a:lstStyle/>
        <a:p>
          <a:endParaRPr lang="de-DE"/>
        </a:p>
      </dgm:t>
    </dgm:pt>
    <dgm:pt modelId="{713C892D-29AD-4855-8F8B-79F90A3D66AB}" type="sibTrans" cxnId="{1CB41BEE-6F3D-4F4A-AA3D-1AD95F6B0D89}">
      <dgm:prSet/>
      <dgm:spPr/>
      <dgm:t>
        <a:bodyPr/>
        <a:lstStyle/>
        <a:p>
          <a:endParaRPr lang="de-DE"/>
        </a:p>
      </dgm:t>
    </dgm:pt>
    <dgm:pt modelId="{CC9182A2-E6BE-4E6F-86A8-F2AB64B0F055}">
      <dgm:prSet phldrT="[Text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de-DE" sz="2400" b="1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psychometric</a:t>
          </a:r>
          <a:endParaRPr lang="de-DE" sz="24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466958-D3AE-4E60-9E12-D024EA8E76DC}" type="parTrans" cxnId="{46D79B12-3F5A-4FE9-8CB0-CB6CCCDDCD1E}">
      <dgm:prSet/>
      <dgm:spPr/>
      <dgm:t>
        <a:bodyPr/>
        <a:lstStyle/>
        <a:p>
          <a:endParaRPr lang="de-DE"/>
        </a:p>
      </dgm:t>
    </dgm:pt>
    <dgm:pt modelId="{B64D4DEF-776E-4A9E-8DB7-69B82CD1CEE3}" type="sibTrans" cxnId="{46D79B12-3F5A-4FE9-8CB0-CB6CCCDDCD1E}">
      <dgm:prSet/>
      <dgm:spPr/>
      <dgm:t>
        <a:bodyPr/>
        <a:lstStyle/>
        <a:p>
          <a:endParaRPr lang="de-DE"/>
        </a:p>
      </dgm:t>
    </dgm:pt>
    <dgm:pt modelId="{6DF9FAFA-7272-4EDD-8096-C14A8446E6A5}" type="pres">
      <dgm:prSet presAssocID="{D400D706-5400-4A03-BCFD-64EBF06DF3C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446AA7-910F-464F-8A46-B7F17A184C1B}" type="pres">
      <dgm:prSet presAssocID="{0C341834-7AAC-47BB-9E2F-384D9C4242A5}" presName="vertOne" presStyleCnt="0"/>
      <dgm:spPr/>
    </dgm:pt>
    <dgm:pt modelId="{54ACAC7E-A84C-4296-955B-378D0B790438}" type="pres">
      <dgm:prSet presAssocID="{0C341834-7AAC-47BB-9E2F-384D9C4242A5}" presName="txOne" presStyleLbl="node0" presStyleIdx="0" presStyleCnt="1">
        <dgm:presLayoutVars>
          <dgm:chPref val="3"/>
        </dgm:presLayoutVars>
      </dgm:prSet>
      <dgm:spPr/>
    </dgm:pt>
    <dgm:pt modelId="{EE97F822-10E4-4BA3-9693-7D736518C383}" type="pres">
      <dgm:prSet presAssocID="{0C341834-7AAC-47BB-9E2F-384D9C4242A5}" presName="parTransOne" presStyleCnt="0"/>
      <dgm:spPr/>
    </dgm:pt>
    <dgm:pt modelId="{DD1FE5A4-5F54-49B1-BE2C-EEA906FB432C}" type="pres">
      <dgm:prSet presAssocID="{0C341834-7AAC-47BB-9E2F-384D9C4242A5}" presName="horzOne" presStyleCnt="0"/>
      <dgm:spPr/>
    </dgm:pt>
    <dgm:pt modelId="{8E58ADC4-9D7B-45BF-8B48-41297852D0A5}" type="pres">
      <dgm:prSet presAssocID="{47BBF955-566B-4B51-862F-2584661D6796}" presName="vertTwo" presStyleCnt="0"/>
      <dgm:spPr/>
    </dgm:pt>
    <dgm:pt modelId="{DDEEADC2-1DEB-41FB-898F-F2CC1FAFFFB0}" type="pres">
      <dgm:prSet presAssocID="{47BBF955-566B-4B51-862F-2584661D6796}" presName="txTwo" presStyleLbl="node2" presStyleIdx="0" presStyleCnt="3">
        <dgm:presLayoutVars>
          <dgm:chPref val="3"/>
        </dgm:presLayoutVars>
      </dgm:prSet>
      <dgm:spPr/>
    </dgm:pt>
    <dgm:pt modelId="{9BEC180E-D2FF-44AC-BEE5-C0718B0D4A8D}" type="pres">
      <dgm:prSet presAssocID="{47BBF955-566B-4B51-862F-2584661D6796}" presName="horzTwo" presStyleCnt="0"/>
      <dgm:spPr/>
    </dgm:pt>
    <dgm:pt modelId="{808445D1-275C-4B53-BDCA-CBD09FF68228}" type="pres">
      <dgm:prSet presAssocID="{EA713853-3EFC-407E-AB31-778EB8BE7A49}" presName="sibSpaceTwo" presStyleCnt="0"/>
      <dgm:spPr/>
    </dgm:pt>
    <dgm:pt modelId="{88808771-7AE6-4D7C-8509-6CA3E551D7A2}" type="pres">
      <dgm:prSet presAssocID="{1881129E-EA56-45C1-BA99-C612525770C3}" presName="vertTwo" presStyleCnt="0"/>
      <dgm:spPr/>
    </dgm:pt>
    <dgm:pt modelId="{08A7389D-A9DD-4C9F-A66B-704E88C56135}" type="pres">
      <dgm:prSet presAssocID="{1881129E-EA56-45C1-BA99-C612525770C3}" presName="txTwo" presStyleLbl="node2" presStyleIdx="1" presStyleCnt="3">
        <dgm:presLayoutVars>
          <dgm:chPref val="3"/>
        </dgm:presLayoutVars>
      </dgm:prSet>
      <dgm:spPr/>
    </dgm:pt>
    <dgm:pt modelId="{CFBE808E-5F9D-42DF-8625-E6370CEEA691}" type="pres">
      <dgm:prSet presAssocID="{1881129E-EA56-45C1-BA99-C612525770C3}" presName="horzTwo" presStyleCnt="0"/>
      <dgm:spPr/>
    </dgm:pt>
    <dgm:pt modelId="{6C21D143-86D6-471C-9EF5-75BFF268DB62}" type="pres">
      <dgm:prSet presAssocID="{713C892D-29AD-4855-8F8B-79F90A3D66AB}" presName="sibSpaceTwo" presStyleCnt="0"/>
      <dgm:spPr/>
    </dgm:pt>
    <dgm:pt modelId="{7E13BA38-AF6F-4263-B79C-184815C0EA0B}" type="pres">
      <dgm:prSet presAssocID="{CC9182A2-E6BE-4E6F-86A8-F2AB64B0F055}" presName="vertTwo" presStyleCnt="0"/>
      <dgm:spPr/>
    </dgm:pt>
    <dgm:pt modelId="{C476C754-DDB3-471E-9E98-CA42BD772497}" type="pres">
      <dgm:prSet presAssocID="{CC9182A2-E6BE-4E6F-86A8-F2AB64B0F055}" presName="txTwo" presStyleLbl="node2" presStyleIdx="2" presStyleCnt="3">
        <dgm:presLayoutVars>
          <dgm:chPref val="3"/>
        </dgm:presLayoutVars>
      </dgm:prSet>
      <dgm:spPr/>
    </dgm:pt>
    <dgm:pt modelId="{3BADD6DC-E913-4F77-99B1-72F8709E4E47}" type="pres">
      <dgm:prSet presAssocID="{CC9182A2-E6BE-4E6F-86A8-F2AB64B0F055}" presName="horzTwo" presStyleCnt="0"/>
      <dgm:spPr/>
    </dgm:pt>
  </dgm:ptLst>
  <dgm:cxnLst>
    <dgm:cxn modelId="{46D79B12-3F5A-4FE9-8CB0-CB6CCCDDCD1E}" srcId="{0C341834-7AAC-47BB-9E2F-384D9C4242A5}" destId="{CC9182A2-E6BE-4E6F-86A8-F2AB64B0F055}" srcOrd="2" destOrd="0" parTransId="{01466958-D3AE-4E60-9E12-D024EA8E76DC}" sibTransId="{B64D4DEF-776E-4A9E-8DB7-69B82CD1CEE3}"/>
    <dgm:cxn modelId="{C5ED601A-2E34-47F8-A822-DD1AA938FC07}" srcId="{0C341834-7AAC-47BB-9E2F-384D9C4242A5}" destId="{47BBF955-566B-4B51-862F-2584661D6796}" srcOrd="0" destOrd="0" parTransId="{66B67FA6-61AD-486A-9C09-66544E2B014F}" sibTransId="{EA713853-3EFC-407E-AB31-778EB8BE7A49}"/>
    <dgm:cxn modelId="{98F1FF43-B4A0-41F5-A3D4-E43260D17621}" type="presOf" srcId="{CC9182A2-E6BE-4E6F-86A8-F2AB64B0F055}" destId="{C476C754-DDB3-471E-9E98-CA42BD772497}" srcOrd="0" destOrd="0" presId="urn:microsoft.com/office/officeart/2005/8/layout/hierarchy4"/>
    <dgm:cxn modelId="{DF24B869-9A60-4E02-B6C0-ADA592AA08E8}" type="presOf" srcId="{D400D706-5400-4A03-BCFD-64EBF06DF3CB}" destId="{6DF9FAFA-7272-4EDD-8096-C14A8446E6A5}" srcOrd="0" destOrd="0" presId="urn:microsoft.com/office/officeart/2005/8/layout/hierarchy4"/>
    <dgm:cxn modelId="{A9620388-88BD-4B3E-8744-EDB1444E902B}" srcId="{D400D706-5400-4A03-BCFD-64EBF06DF3CB}" destId="{0C341834-7AAC-47BB-9E2F-384D9C4242A5}" srcOrd="0" destOrd="0" parTransId="{F8AF5896-171D-4898-A480-4A478AA8D0D6}" sibTransId="{0C7E9CF1-2C40-4F77-A449-3B6DC589B188}"/>
    <dgm:cxn modelId="{57C373C6-26A9-4577-B054-30CFD2C26A5C}" type="presOf" srcId="{1881129E-EA56-45C1-BA99-C612525770C3}" destId="{08A7389D-A9DD-4C9F-A66B-704E88C56135}" srcOrd="0" destOrd="0" presId="urn:microsoft.com/office/officeart/2005/8/layout/hierarchy4"/>
    <dgm:cxn modelId="{1CB41BEE-6F3D-4F4A-AA3D-1AD95F6B0D89}" srcId="{0C341834-7AAC-47BB-9E2F-384D9C4242A5}" destId="{1881129E-EA56-45C1-BA99-C612525770C3}" srcOrd="1" destOrd="0" parTransId="{DEFC114E-E58B-47A5-B75D-BFADC6694E27}" sibTransId="{713C892D-29AD-4855-8F8B-79F90A3D66AB}"/>
    <dgm:cxn modelId="{6C0F7FF5-AF36-43EE-A705-8D7CE9767D76}" type="presOf" srcId="{0C341834-7AAC-47BB-9E2F-384D9C4242A5}" destId="{54ACAC7E-A84C-4296-955B-378D0B790438}" srcOrd="0" destOrd="0" presId="urn:microsoft.com/office/officeart/2005/8/layout/hierarchy4"/>
    <dgm:cxn modelId="{980306F6-D836-42C8-BA48-76942291F8ED}" type="presOf" srcId="{47BBF955-566B-4B51-862F-2584661D6796}" destId="{DDEEADC2-1DEB-41FB-898F-F2CC1FAFFFB0}" srcOrd="0" destOrd="0" presId="urn:microsoft.com/office/officeart/2005/8/layout/hierarchy4"/>
    <dgm:cxn modelId="{9293899E-862D-46B8-9731-7B6512D200DE}" type="presParOf" srcId="{6DF9FAFA-7272-4EDD-8096-C14A8446E6A5}" destId="{EA446AA7-910F-464F-8A46-B7F17A184C1B}" srcOrd="0" destOrd="0" presId="urn:microsoft.com/office/officeart/2005/8/layout/hierarchy4"/>
    <dgm:cxn modelId="{045FF7BB-62CA-454F-B55A-3454018A09D5}" type="presParOf" srcId="{EA446AA7-910F-464F-8A46-B7F17A184C1B}" destId="{54ACAC7E-A84C-4296-955B-378D0B790438}" srcOrd="0" destOrd="0" presId="urn:microsoft.com/office/officeart/2005/8/layout/hierarchy4"/>
    <dgm:cxn modelId="{40254781-69E5-478F-8F78-1E6EE2469AE4}" type="presParOf" srcId="{EA446AA7-910F-464F-8A46-B7F17A184C1B}" destId="{EE97F822-10E4-4BA3-9693-7D736518C383}" srcOrd="1" destOrd="0" presId="urn:microsoft.com/office/officeart/2005/8/layout/hierarchy4"/>
    <dgm:cxn modelId="{1ABF819A-A870-45AF-A11C-77D6FDADA9CB}" type="presParOf" srcId="{EA446AA7-910F-464F-8A46-B7F17A184C1B}" destId="{DD1FE5A4-5F54-49B1-BE2C-EEA906FB432C}" srcOrd="2" destOrd="0" presId="urn:microsoft.com/office/officeart/2005/8/layout/hierarchy4"/>
    <dgm:cxn modelId="{C7423E1F-8086-435C-B557-7EC606B12D2F}" type="presParOf" srcId="{DD1FE5A4-5F54-49B1-BE2C-EEA906FB432C}" destId="{8E58ADC4-9D7B-45BF-8B48-41297852D0A5}" srcOrd="0" destOrd="0" presId="urn:microsoft.com/office/officeart/2005/8/layout/hierarchy4"/>
    <dgm:cxn modelId="{EBE5E065-95FF-474D-BAE3-72C8EA84875C}" type="presParOf" srcId="{8E58ADC4-9D7B-45BF-8B48-41297852D0A5}" destId="{DDEEADC2-1DEB-41FB-898F-F2CC1FAFFFB0}" srcOrd="0" destOrd="0" presId="urn:microsoft.com/office/officeart/2005/8/layout/hierarchy4"/>
    <dgm:cxn modelId="{52787512-BEB5-427E-A876-F3B83041FC27}" type="presParOf" srcId="{8E58ADC4-9D7B-45BF-8B48-41297852D0A5}" destId="{9BEC180E-D2FF-44AC-BEE5-C0718B0D4A8D}" srcOrd="1" destOrd="0" presId="urn:microsoft.com/office/officeart/2005/8/layout/hierarchy4"/>
    <dgm:cxn modelId="{5AC61E53-2D23-4E8B-A12B-69F5AE571DBC}" type="presParOf" srcId="{DD1FE5A4-5F54-49B1-BE2C-EEA906FB432C}" destId="{808445D1-275C-4B53-BDCA-CBD09FF68228}" srcOrd="1" destOrd="0" presId="urn:microsoft.com/office/officeart/2005/8/layout/hierarchy4"/>
    <dgm:cxn modelId="{108081BB-7412-441D-A32B-7FD1A32B4503}" type="presParOf" srcId="{DD1FE5A4-5F54-49B1-BE2C-EEA906FB432C}" destId="{88808771-7AE6-4D7C-8509-6CA3E551D7A2}" srcOrd="2" destOrd="0" presId="urn:microsoft.com/office/officeart/2005/8/layout/hierarchy4"/>
    <dgm:cxn modelId="{77BC190D-4561-42E9-9BDA-AED1F0CA634D}" type="presParOf" srcId="{88808771-7AE6-4D7C-8509-6CA3E551D7A2}" destId="{08A7389D-A9DD-4C9F-A66B-704E88C56135}" srcOrd="0" destOrd="0" presId="urn:microsoft.com/office/officeart/2005/8/layout/hierarchy4"/>
    <dgm:cxn modelId="{FC052779-CA85-4A95-8D44-BBD4D974E7F9}" type="presParOf" srcId="{88808771-7AE6-4D7C-8509-6CA3E551D7A2}" destId="{CFBE808E-5F9D-42DF-8625-E6370CEEA691}" srcOrd="1" destOrd="0" presId="urn:microsoft.com/office/officeart/2005/8/layout/hierarchy4"/>
    <dgm:cxn modelId="{ECB21A05-9676-46B0-8E92-91EA75539476}" type="presParOf" srcId="{DD1FE5A4-5F54-49B1-BE2C-EEA906FB432C}" destId="{6C21D143-86D6-471C-9EF5-75BFF268DB62}" srcOrd="3" destOrd="0" presId="urn:microsoft.com/office/officeart/2005/8/layout/hierarchy4"/>
    <dgm:cxn modelId="{035C14C5-E63C-4F3C-BEF2-A5B3748CE70A}" type="presParOf" srcId="{DD1FE5A4-5F54-49B1-BE2C-EEA906FB432C}" destId="{7E13BA38-AF6F-4263-B79C-184815C0EA0B}" srcOrd="4" destOrd="0" presId="urn:microsoft.com/office/officeart/2005/8/layout/hierarchy4"/>
    <dgm:cxn modelId="{4E44169E-949D-4FA8-B7B7-FD0803EAF01D}" type="presParOf" srcId="{7E13BA38-AF6F-4263-B79C-184815C0EA0B}" destId="{C476C754-DDB3-471E-9E98-CA42BD772497}" srcOrd="0" destOrd="0" presId="urn:microsoft.com/office/officeart/2005/8/layout/hierarchy4"/>
    <dgm:cxn modelId="{614525F0-C4B3-465C-BC40-6A6D3021A9C2}" type="presParOf" srcId="{7E13BA38-AF6F-4263-B79C-184815C0EA0B}" destId="{3BADD6DC-E913-4F77-99B1-72F8709E4E4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56128-FBCB-43FA-ADC8-9A2C0C892F0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6D5D317-62CF-4509-8500-D8E71ADFADEB}">
      <dgm:prSet phldrT="[Text]" custT="1"/>
      <dgm:spPr>
        <a:solidFill>
          <a:srgbClr val="003366"/>
        </a:solidFill>
      </dgm:spPr>
      <dgm:t>
        <a:bodyPr/>
        <a:lstStyle/>
        <a:p>
          <a:r>
            <a:rPr lang="de-DE" sz="2400" b="1" dirty="0">
              <a:latin typeface="Arial" panose="020B0604020202020204" pitchFamily="34" charset="0"/>
              <a:cs typeface="Arial" panose="020B0604020202020204" pitchFamily="34" charset="0"/>
            </a:rPr>
            <a:t>Cancer</a:t>
          </a:r>
        </a:p>
      </dgm:t>
    </dgm:pt>
    <dgm:pt modelId="{416E3533-710C-4EF4-B316-0D80F5112F1D}" type="parTrans" cxnId="{D98519FA-8ED8-4376-B20E-421BDF77F8E3}">
      <dgm:prSet/>
      <dgm:spPr/>
      <dgm:t>
        <a:bodyPr/>
        <a:lstStyle/>
        <a:p>
          <a:endParaRPr lang="de-DE"/>
        </a:p>
      </dgm:t>
    </dgm:pt>
    <dgm:pt modelId="{73596773-64DA-487E-97DE-803F514C54BA}" type="sibTrans" cxnId="{D98519FA-8ED8-4376-B20E-421BDF77F8E3}">
      <dgm:prSet/>
      <dgm:spPr/>
      <dgm:t>
        <a:bodyPr/>
        <a:lstStyle/>
        <a:p>
          <a:endParaRPr lang="de-DE"/>
        </a:p>
      </dgm:t>
    </dgm:pt>
    <dgm:pt modelId="{FAB134E6-D0F1-4A3D-8AC3-479A93EDCCF9}">
      <dgm:prSet phldrT="[Text]" custT="1"/>
      <dgm:spPr>
        <a:solidFill>
          <a:srgbClr val="003366"/>
        </a:solidFill>
      </dgm:spPr>
      <dgm:t>
        <a:bodyPr/>
        <a:lstStyle/>
        <a:p>
          <a:r>
            <a:rPr lang="de-DE" sz="2400" b="1" dirty="0">
              <a:latin typeface="Arial" panose="020B0604020202020204" pitchFamily="34" charset="0"/>
              <a:cs typeface="Arial" panose="020B0604020202020204" pitchFamily="34" charset="0"/>
            </a:rPr>
            <a:t>Neurological </a:t>
          </a:r>
          <a:r>
            <a:rPr lang="de-DE" sz="2400" b="1" dirty="0" err="1">
              <a:latin typeface="Arial" panose="020B0604020202020204" pitchFamily="34" charset="0"/>
              <a:cs typeface="Arial" panose="020B0604020202020204" pitchFamily="34" charset="0"/>
            </a:rPr>
            <a:t>problems</a:t>
          </a:r>
          <a:endParaRPr lang="de-DE" sz="2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153E9F-787E-4845-9E3F-BBAB09F85849}" type="parTrans" cxnId="{BDB8166D-AE9C-410D-83FC-F79BC1B57ED9}">
      <dgm:prSet/>
      <dgm:spPr/>
      <dgm:t>
        <a:bodyPr/>
        <a:lstStyle/>
        <a:p>
          <a:endParaRPr lang="de-DE"/>
        </a:p>
      </dgm:t>
    </dgm:pt>
    <dgm:pt modelId="{0BA9B829-4F23-4D34-8306-CDE21E369FCB}" type="sibTrans" cxnId="{BDB8166D-AE9C-410D-83FC-F79BC1B57ED9}">
      <dgm:prSet/>
      <dgm:spPr/>
      <dgm:t>
        <a:bodyPr/>
        <a:lstStyle/>
        <a:p>
          <a:endParaRPr lang="de-DE"/>
        </a:p>
      </dgm:t>
    </dgm:pt>
    <dgm:pt modelId="{363B9BFD-D9BE-4A14-BE84-73C52ED28B47}">
      <dgm:prSet phldrT="[Text]" custT="1"/>
      <dgm:spPr>
        <a:solidFill>
          <a:srgbClr val="003366"/>
        </a:solidFill>
      </dgm:spPr>
      <dgm:t>
        <a:bodyPr/>
        <a:lstStyle/>
        <a:p>
          <a:r>
            <a:rPr lang="de-DE" sz="2400" b="1" dirty="0" err="1">
              <a:latin typeface="Arial" panose="020B0604020202020204" pitchFamily="34" charset="0"/>
              <a:cs typeface="Arial" panose="020B0604020202020204" pitchFamily="34" charset="0"/>
            </a:rPr>
            <a:t>Circulatory</a:t>
          </a:r>
          <a:r>
            <a:rPr lang="de-DE" sz="2400" b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400" b="1" dirty="0" err="1">
              <a:latin typeface="Arial" panose="020B0604020202020204" pitchFamily="34" charset="0"/>
              <a:cs typeface="Arial" panose="020B0604020202020204" pitchFamily="34" charset="0"/>
            </a:rPr>
            <a:t>diseases</a:t>
          </a:r>
          <a:endParaRPr lang="de-DE" sz="2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45194C-138F-4DAC-AABB-0D4F1CFC662A}" type="parTrans" cxnId="{E74FEC0D-8326-4480-8C3C-8C3D162B0B5D}">
      <dgm:prSet/>
      <dgm:spPr/>
      <dgm:t>
        <a:bodyPr/>
        <a:lstStyle/>
        <a:p>
          <a:endParaRPr lang="de-DE"/>
        </a:p>
      </dgm:t>
    </dgm:pt>
    <dgm:pt modelId="{0F379C6A-C5B4-45DF-9B96-FEA9E5B4E8DF}" type="sibTrans" cxnId="{E74FEC0D-8326-4480-8C3C-8C3D162B0B5D}">
      <dgm:prSet/>
      <dgm:spPr/>
      <dgm:t>
        <a:bodyPr/>
        <a:lstStyle/>
        <a:p>
          <a:endParaRPr lang="de-DE"/>
        </a:p>
      </dgm:t>
    </dgm:pt>
    <dgm:pt modelId="{4FA63C96-9F82-4A7A-9786-E1E8648C88AC}" type="pres">
      <dgm:prSet presAssocID="{F8456128-FBCB-43FA-ADC8-9A2C0C892F0C}" presName="Name0" presStyleCnt="0">
        <dgm:presLayoutVars>
          <dgm:chMax val="7"/>
          <dgm:chPref val="7"/>
          <dgm:dir/>
        </dgm:presLayoutVars>
      </dgm:prSet>
      <dgm:spPr/>
    </dgm:pt>
    <dgm:pt modelId="{A3535BCA-BEC6-43A3-9D4F-07C4F3D5D41F}" type="pres">
      <dgm:prSet presAssocID="{F8456128-FBCB-43FA-ADC8-9A2C0C892F0C}" presName="Name1" presStyleCnt="0"/>
      <dgm:spPr/>
    </dgm:pt>
    <dgm:pt modelId="{61E58A67-13B3-4485-899A-5D906FB1D53D}" type="pres">
      <dgm:prSet presAssocID="{F8456128-FBCB-43FA-ADC8-9A2C0C892F0C}" presName="cycle" presStyleCnt="0"/>
      <dgm:spPr/>
    </dgm:pt>
    <dgm:pt modelId="{E9A61D61-35E4-4CFF-A103-90E6AEF09790}" type="pres">
      <dgm:prSet presAssocID="{F8456128-FBCB-43FA-ADC8-9A2C0C892F0C}" presName="srcNode" presStyleLbl="node1" presStyleIdx="0" presStyleCnt="3"/>
      <dgm:spPr/>
    </dgm:pt>
    <dgm:pt modelId="{BFFAFCA4-A9B8-41C3-94C0-830417FE9A07}" type="pres">
      <dgm:prSet presAssocID="{F8456128-FBCB-43FA-ADC8-9A2C0C892F0C}" presName="conn" presStyleLbl="parChTrans1D2" presStyleIdx="0" presStyleCnt="1"/>
      <dgm:spPr/>
    </dgm:pt>
    <dgm:pt modelId="{CE470453-7C2F-49F6-9718-E3AB01E72029}" type="pres">
      <dgm:prSet presAssocID="{F8456128-FBCB-43FA-ADC8-9A2C0C892F0C}" presName="extraNode" presStyleLbl="node1" presStyleIdx="0" presStyleCnt="3"/>
      <dgm:spPr/>
    </dgm:pt>
    <dgm:pt modelId="{4BEE547E-0DD7-481E-AE9E-6C45A9CB4F37}" type="pres">
      <dgm:prSet presAssocID="{F8456128-FBCB-43FA-ADC8-9A2C0C892F0C}" presName="dstNode" presStyleLbl="node1" presStyleIdx="0" presStyleCnt="3"/>
      <dgm:spPr/>
    </dgm:pt>
    <dgm:pt modelId="{86DDE569-1968-425A-83A2-6DBF8D01B0F9}" type="pres">
      <dgm:prSet presAssocID="{16D5D317-62CF-4509-8500-D8E71ADFADEB}" presName="text_1" presStyleLbl="node1" presStyleIdx="0" presStyleCnt="3">
        <dgm:presLayoutVars>
          <dgm:bulletEnabled val="1"/>
        </dgm:presLayoutVars>
      </dgm:prSet>
      <dgm:spPr/>
    </dgm:pt>
    <dgm:pt modelId="{6ECEF186-BCDB-4D0D-AFDC-C02080E452AE}" type="pres">
      <dgm:prSet presAssocID="{16D5D317-62CF-4509-8500-D8E71ADFADEB}" presName="accent_1" presStyleCnt="0"/>
      <dgm:spPr/>
    </dgm:pt>
    <dgm:pt modelId="{AD91CBCB-2282-439B-A279-15D408C2A0A7}" type="pres">
      <dgm:prSet presAssocID="{16D5D317-62CF-4509-8500-D8E71ADFADEB}" presName="accentRepeatNode" presStyleLbl="solidFgAcc1" presStyleIdx="0" presStyleCnt="3"/>
      <dgm:spPr/>
    </dgm:pt>
    <dgm:pt modelId="{B88FC0F7-7E5A-4691-AF9A-47C130767E9A}" type="pres">
      <dgm:prSet presAssocID="{FAB134E6-D0F1-4A3D-8AC3-479A93EDCCF9}" presName="text_2" presStyleLbl="node1" presStyleIdx="1" presStyleCnt="3">
        <dgm:presLayoutVars>
          <dgm:bulletEnabled val="1"/>
        </dgm:presLayoutVars>
      </dgm:prSet>
      <dgm:spPr/>
    </dgm:pt>
    <dgm:pt modelId="{2E978E73-870D-4CBB-A7B2-CDCF296DABB5}" type="pres">
      <dgm:prSet presAssocID="{FAB134E6-D0F1-4A3D-8AC3-479A93EDCCF9}" presName="accent_2" presStyleCnt="0"/>
      <dgm:spPr/>
    </dgm:pt>
    <dgm:pt modelId="{03CE4B31-E537-494F-A214-A3D0EC4904EF}" type="pres">
      <dgm:prSet presAssocID="{FAB134E6-D0F1-4A3D-8AC3-479A93EDCCF9}" presName="accentRepeatNode" presStyleLbl="solidFgAcc1" presStyleIdx="1" presStyleCnt="3"/>
      <dgm:spPr/>
    </dgm:pt>
    <dgm:pt modelId="{FB791172-B8BB-4D24-A741-CD6BED031EC2}" type="pres">
      <dgm:prSet presAssocID="{363B9BFD-D9BE-4A14-BE84-73C52ED28B47}" presName="text_3" presStyleLbl="node1" presStyleIdx="2" presStyleCnt="3">
        <dgm:presLayoutVars>
          <dgm:bulletEnabled val="1"/>
        </dgm:presLayoutVars>
      </dgm:prSet>
      <dgm:spPr/>
    </dgm:pt>
    <dgm:pt modelId="{17716174-0433-44FD-A73F-9398A097A093}" type="pres">
      <dgm:prSet presAssocID="{363B9BFD-D9BE-4A14-BE84-73C52ED28B47}" presName="accent_3" presStyleCnt="0"/>
      <dgm:spPr/>
    </dgm:pt>
    <dgm:pt modelId="{B09AFE1A-D870-4076-9CB9-156BF3591568}" type="pres">
      <dgm:prSet presAssocID="{363B9BFD-D9BE-4A14-BE84-73C52ED28B47}" presName="accentRepeatNode" presStyleLbl="solidFgAcc1" presStyleIdx="2" presStyleCnt="3"/>
      <dgm:spPr/>
    </dgm:pt>
  </dgm:ptLst>
  <dgm:cxnLst>
    <dgm:cxn modelId="{D88C2807-D008-4F8A-B1D7-3ED01549E480}" type="presOf" srcId="{F8456128-FBCB-43FA-ADC8-9A2C0C892F0C}" destId="{4FA63C96-9F82-4A7A-9786-E1E8648C88AC}" srcOrd="0" destOrd="0" presId="urn:microsoft.com/office/officeart/2008/layout/VerticalCurvedList"/>
    <dgm:cxn modelId="{E74FEC0D-8326-4480-8C3C-8C3D162B0B5D}" srcId="{F8456128-FBCB-43FA-ADC8-9A2C0C892F0C}" destId="{363B9BFD-D9BE-4A14-BE84-73C52ED28B47}" srcOrd="2" destOrd="0" parTransId="{1145194C-138F-4DAC-AABB-0D4F1CFC662A}" sibTransId="{0F379C6A-C5B4-45DF-9B96-FEA9E5B4E8DF}"/>
    <dgm:cxn modelId="{E6C7F038-AFDA-4188-BDB7-22B814CD79DE}" type="presOf" srcId="{16D5D317-62CF-4509-8500-D8E71ADFADEB}" destId="{86DDE569-1968-425A-83A2-6DBF8D01B0F9}" srcOrd="0" destOrd="0" presId="urn:microsoft.com/office/officeart/2008/layout/VerticalCurvedList"/>
    <dgm:cxn modelId="{BDB8166D-AE9C-410D-83FC-F79BC1B57ED9}" srcId="{F8456128-FBCB-43FA-ADC8-9A2C0C892F0C}" destId="{FAB134E6-D0F1-4A3D-8AC3-479A93EDCCF9}" srcOrd="1" destOrd="0" parTransId="{89153E9F-787E-4845-9E3F-BBAB09F85849}" sibTransId="{0BA9B829-4F23-4D34-8306-CDE21E369FCB}"/>
    <dgm:cxn modelId="{6BFB1379-F30C-475A-A794-5782C5CDF486}" type="presOf" srcId="{363B9BFD-D9BE-4A14-BE84-73C52ED28B47}" destId="{FB791172-B8BB-4D24-A741-CD6BED031EC2}" srcOrd="0" destOrd="0" presId="urn:microsoft.com/office/officeart/2008/layout/VerticalCurvedList"/>
    <dgm:cxn modelId="{6215E6BB-6CC9-4E43-B849-0182CD93A353}" type="presOf" srcId="{FAB134E6-D0F1-4A3D-8AC3-479A93EDCCF9}" destId="{B88FC0F7-7E5A-4691-AF9A-47C130767E9A}" srcOrd="0" destOrd="0" presId="urn:microsoft.com/office/officeart/2008/layout/VerticalCurvedList"/>
    <dgm:cxn modelId="{0738FBCF-271A-44A0-9588-473B810B0AD5}" type="presOf" srcId="{73596773-64DA-487E-97DE-803F514C54BA}" destId="{BFFAFCA4-A9B8-41C3-94C0-830417FE9A07}" srcOrd="0" destOrd="0" presId="urn:microsoft.com/office/officeart/2008/layout/VerticalCurvedList"/>
    <dgm:cxn modelId="{D98519FA-8ED8-4376-B20E-421BDF77F8E3}" srcId="{F8456128-FBCB-43FA-ADC8-9A2C0C892F0C}" destId="{16D5D317-62CF-4509-8500-D8E71ADFADEB}" srcOrd="0" destOrd="0" parTransId="{416E3533-710C-4EF4-B316-0D80F5112F1D}" sibTransId="{73596773-64DA-487E-97DE-803F514C54BA}"/>
    <dgm:cxn modelId="{26EB5E7F-CB9F-4C2B-82B8-546F3EC8BE26}" type="presParOf" srcId="{4FA63C96-9F82-4A7A-9786-E1E8648C88AC}" destId="{A3535BCA-BEC6-43A3-9D4F-07C4F3D5D41F}" srcOrd="0" destOrd="0" presId="urn:microsoft.com/office/officeart/2008/layout/VerticalCurvedList"/>
    <dgm:cxn modelId="{BC1B92A1-691C-480D-92AD-C238C4489160}" type="presParOf" srcId="{A3535BCA-BEC6-43A3-9D4F-07C4F3D5D41F}" destId="{61E58A67-13B3-4485-899A-5D906FB1D53D}" srcOrd="0" destOrd="0" presId="urn:microsoft.com/office/officeart/2008/layout/VerticalCurvedList"/>
    <dgm:cxn modelId="{03148D8F-21FB-4102-ABC3-40766D923DEA}" type="presParOf" srcId="{61E58A67-13B3-4485-899A-5D906FB1D53D}" destId="{E9A61D61-35E4-4CFF-A103-90E6AEF09790}" srcOrd="0" destOrd="0" presId="urn:microsoft.com/office/officeart/2008/layout/VerticalCurvedList"/>
    <dgm:cxn modelId="{BC6478E0-51F9-4881-A070-2551D67A3269}" type="presParOf" srcId="{61E58A67-13B3-4485-899A-5D906FB1D53D}" destId="{BFFAFCA4-A9B8-41C3-94C0-830417FE9A07}" srcOrd="1" destOrd="0" presId="urn:microsoft.com/office/officeart/2008/layout/VerticalCurvedList"/>
    <dgm:cxn modelId="{5A961010-B627-454A-A052-EB42C542B98D}" type="presParOf" srcId="{61E58A67-13B3-4485-899A-5D906FB1D53D}" destId="{CE470453-7C2F-49F6-9718-E3AB01E72029}" srcOrd="2" destOrd="0" presId="urn:microsoft.com/office/officeart/2008/layout/VerticalCurvedList"/>
    <dgm:cxn modelId="{B91AAE12-823F-4A67-ABF9-333DCB87408E}" type="presParOf" srcId="{61E58A67-13B3-4485-899A-5D906FB1D53D}" destId="{4BEE547E-0DD7-481E-AE9E-6C45A9CB4F37}" srcOrd="3" destOrd="0" presId="urn:microsoft.com/office/officeart/2008/layout/VerticalCurvedList"/>
    <dgm:cxn modelId="{2318AB42-49C2-404C-BA7F-D4E91057329D}" type="presParOf" srcId="{A3535BCA-BEC6-43A3-9D4F-07C4F3D5D41F}" destId="{86DDE569-1968-425A-83A2-6DBF8D01B0F9}" srcOrd="1" destOrd="0" presId="urn:microsoft.com/office/officeart/2008/layout/VerticalCurvedList"/>
    <dgm:cxn modelId="{B8950837-0F48-4106-8E9D-59DFB54AE527}" type="presParOf" srcId="{A3535BCA-BEC6-43A3-9D4F-07C4F3D5D41F}" destId="{6ECEF186-BCDB-4D0D-AFDC-C02080E452AE}" srcOrd="2" destOrd="0" presId="urn:microsoft.com/office/officeart/2008/layout/VerticalCurvedList"/>
    <dgm:cxn modelId="{AC865706-BD3B-49DB-8AD3-00A554DC8A4E}" type="presParOf" srcId="{6ECEF186-BCDB-4D0D-AFDC-C02080E452AE}" destId="{AD91CBCB-2282-439B-A279-15D408C2A0A7}" srcOrd="0" destOrd="0" presId="urn:microsoft.com/office/officeart/2008/layout/VerticalCurvedList"/>
    <dgm:cxn modelId="{4A01A2DD-FD51-4112-93FD-DA764115A886}" type="presParOf" srcId="{A3535BCA-BEC6-43A3-9D4F-07C4F3D5D41F}" destId="{B88FC0F7-7E5A-4691-AF9A-47C130767E9A}" srcOrd="3" destOrd="0" presId="urn:microsoft.com/office/officeart/2008/layout/VerticalCurvedList"/>
    <dgm:cxn modelId="{3AC29F98-F094-4B26-AEBD-4F353B213751}" type="presParOf" srcId="{A3535BCA-BEC6-43A3-9D4F-07C4F3D5D41F}" destId="{2E978E73-870D-4CBB-A7B2-CDCF296DABB5}" srcOrd="4" destOrd="0" presId="urn:microsoft.com/office/officeart/2008/layout/VerticalCurvedList"/>
    <dgm:cxn modelId="{5768B236-60ED-4CA3-B07F-7FD0C88B081B}" type="presParOf" srcId="{2E978E73-870D-4CBB-A7B2-CDCF296DABB5}" destId="{03CE4B31-E537-494F-A214-A3D0EC4904EF}" srcOrd="0" destOrd="0" presId="urn:microsoft.com/office/officeart/2008/layout/VerticalCurvedList"/>
    <dgm:cxn modelId="{32D4B7EA-2F7A-4252-9C2C-3EB31EFD99EB}" type="presParOf" srcId="{A3535BCA-BEC6-43A3-9D4F-07C4F3D5D41F}" destId="{FB791172-B8BB-4D24-A741-CD6BED031EC2}" srcOrd="5" destOrd="0" presId="urn:microsoft.com/office/officeart/2008/layout/VerticalCurvedList"/>
    <dgm:cxn modelId="{285E6953-C155-4135-8155-A3792CFFBBC5}" type="presParOf" srcId="{A3535BCA-BEC6-43A3-9D4F-07C4F3D5D41F}" destId="{17716174-0433-44FD-A73F-9398A097A093}" srcOrd="6" destOrd="0" presId="urn:microsoft.com/office/officeart/2008/layout/VerticalCurvedList"/>
    <dgm:cxn modelId="{5184CA49-1537-489B-8601-A5E20C77BAC4}" type="presParOf" srcId="{17716174-0433-44FD-A73F-9398A097A093}" destId="{B09AFE1A-D870-4076-9CB9-156BF359156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ACAC7E-A84C-4296-955B-378D0B790438}">
      <dsp:nvSpPr>
        <dsp:cNvPr id="0" name=""/>
        <dsp:cNvSpPr/>
      </dsp:nvSpPr>
      <dsp:spPr>
        <a:xfrm>
          <a:off x="2714" y="717"/>
          <a:ext cx="7548310" cy="1930796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>
              <a:latin typeface="Arial" panose="020B0604020202020204" pitchFamily="34" charset="0"/>
              <a:cs typeface="Arial" panose="020B0604020202020204" pitchFamily="34" charset="0"/>
            </a:rPr>
            <a:t>Improve</a:t>
          </a:r>
          <a:r>
            <a:rPr lang="de-DE" sz="2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400" b="1" kern="1200" dirty="0" err="1">
              <a:latin typeface="Arial" panose="020B0604020202020204" pitchFamily="34" charset="0"/>
              <a:cs typeface="Arial" panose="020B0604020202020204" pitchFamily="34" charset="0"/>
            </a:rPr>
            <a:t>quality</a:t>
          </a:r>
          <a:r>
            <a:rPr lang="de-DE" sz="2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400" b="1" kern="1200" dirty="0" err="1">
              <a:latin typeface="Arial" panose="020B0604020202020204" pitchFamily="34" charset="0"/>
              <a:cs typeface="Arial" panose="020B0604020202020204" pitchFamily="34" charset="0"/>
            </a:rPr>
            <a:t>of</a:t>
          </a:r>
          <a:r>
            <a:rPr lang="de-DE" sz="2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400" b="1" kern="1200" dirty="0" err="1">
              <a:latin typeface="Arial" panose="020B0604020202020204" pitchFamily="34" charset="0"/>
              <a:cs typeface="Arial" panose="020B0604020202020204" pitchFamily="34" charset="0"/>
            </a:rPr>
            <a:t>life</a:t>
          </a:r>
          <a:endParaRPr lang="de-DE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265" y="57268"/>
        <a:ext cx="7435208" cy="1817694"/>
      </dsp:txXfrm>
    </dsp:sp>
    <dsp:sp modelId="{DDEEADC2-1DEB-41FB-898F-F2CC1FAFFFB0}">
      <dsp:nvSpPr>
        <dsp:cNvPr id="0" name=""/>
        <dsp:cNvSpPr/>
      </dsp:nvSpPr>
      <dsp:spPr>
        <a:xfrm>
          <a:off x="2714" y="2132485"/>
          <a:ext cx="2382673" cy="1930796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pain</a:t>
          </a:r>
          <a:endParaRPr lang="de-DE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265" y="2189036"/>
        <a:ext cx="2269571" cy="1817694"/>
      </dsp:txXfrm>
    </dsp:sp>
    <dsp:sp modelId="{08A7389D-A9DD-4C9F-A66B-704E88C56135}">
      <dsp:nvSpPr>
        <dsp:cNvPr id="0" name=""/>
        <dsp:cNvSpPr/>
      </dsp:nvSpPr>
      <dsp:spPr>
        <a:xfrm>
          <a:off x="2585533" y="2132485"/>
          <a:ext cx="2382673" cy="1930796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physical</a:t>
          </a:r>
          <a:endParaRPr lang="de-DE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42084" y="2189036"/>
        <a:ext cx="2269571" cy="1817694"/>
      </dsp:txXfrm>
    </dsp:sp>
    <dsp:sp modelId="{C476C754-DDB3-471E-9E98-CA42BD772497}">
      <dsp:nvSpPr>
        <dsp:cNvPr id="0" name=""/>
        <dsp:cNvSpPr/>
      </dsp:nvSpPr>
      <dsp:spPr>
        <a:xfrm>
          <a:off x="5168351" y="2132485"/>
          <a:ext cx="2382673" cy="1930796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psychometric</a:t>
          </a:r>
          <a:endParaRPr lang="de-DE" sz="24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24902" y="2189036"/>
        <a:ext cx="2269571" cy="1817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AFCA4-A9B8-41C3-94C0-830417FE9A07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DE569-1968-425A-83A2-6DBF8D01B0F9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rgbClr val="0033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>
              <a:latin typeface="Arial" panose="020B0604020202020204" pitchFamily="34" charset="0"/>
              <a:cs typeface="Arial" panose="020B0604020202020204" pitchFamily="34" charset="0"/>
            </a:rPr>
            <a:t>Cancer</a:t>
          </a:r>
        </a:p>
      </dsp:txBody>
      <dsp:txXfrm>
        <a:off x="564979" y="406400"/>
        <a:ext cx="5475833" cy="812800"/>
      </dsp:txXfrm>
    </dsp:sp>
    <dsp:sp modelId="{AD91CBCB-2282-439B-A279-15D408C2A0A7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FC0F7-7E5A-4691-AF9A-47C130767E9A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rgbClr val="0033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>
              <a:latin typeface="Arial" panose="020B0604020202020204" pitchFamily="34" charset="0"/>
              <a:cs typeface="Arial" panose="020B0604020202020204" pitchFamily="34" charset="0"/>
            </a:rPr>
            <a:t>Neurological </a:t>
          </a:r>
          <a:r>
            <a:rPr lang="de-DE" sz="2400" b="1" kern="1200" dirty="0" err="1">
              <a:latin typeface="Arial" panose="020B0604020202020204" pitchFamily="34" charset="0"/>
              <a:cs typeface="Arial" panose="020B0604020202020204" pitchFamily="34" charset="0"/>
            </a:rPr>
            <a:t>problems</a:t>
          </a:r>
          <a:endParaRPr lang="de-DE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60432" y="1625599"/>
        <a:ext cx="5180380" cy="812800"/>
      </dsp:txXfrm>
    </dsp:sp>
    <dsp:sp modelId="{03CE4B31-E537-494F-A214-A3D0EC4904EF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791172-B8BB-4D24-A741-CD6BED031EC2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rgbClr val="0033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dirty="0" err="1">
              <a:latin typeface="Arial" panose="020B0604020202020204" pitchFamily="34" charset="0"/>
              <a:cs typeface="Arial" panose="020B0604020202020204" pitchFamily="34" charset="0"/>
            </a:rPr>
            <a:t>Circulatory</a:t>
          </a:r>
          <a:r>
            <a:rPr lang="de-DE" sz="2400" b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sz="2400" b="1" kern="1200" dirty="0" err="1">
              <a:latin typeface="Arial" panose="020B0604020202020204" pitchFamily="34" charset="0"/>
              <a:cs typeface="Arial" panose="020B0604020202020204" pitchFamily="34" charset="0"/>
            </a:rPr>
            <a:t>diseases</a:t>
          </a:r>
          <a:endParaRPr lang="de-DE" sz="2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4979" y="2844800"/>
        <a:ext cx="5475833" cy="812800"/>
      </dsp:txXfrm>
    </dsp:sp>
    <dsp:sp modelId="{B09AFE1A-D870-4076-9CB9-156BF3591568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F4CE34AF-0455-6344-B0C6-9581C4DA5CBD}" type="datetime1">
              <a:rPr lang="de-DE"/>
              <a:pPr>
                <a:defRPr/>
              </a:pPr>
              <a:t>17.12.2019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1067DA5A-3172-524A-B3CB-3A5E4F6165C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79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4D19A131-0F5B-F346-8BC5-038FE8980393}" type="datetime1">
              <a:rPr lang="de-DE"/>
              <a:pPr>
                <a:defRPr/>
              </a:pPr>
              <a:t>17.12.2019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5709"/>
            <a:ext cx="5435600" cy="446809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242"/>
            <a:ext cx="2946400" cy="49680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32CE4A6F-841F-C345-9C27-E8776DAA2DF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6266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440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940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Koala Launcher, </a:t>
            </a:r>
            <a:r>
              <a:rPr lang="de-DE" dirty="0" err="1"/>
              <a:t>Medisafe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Deal </a:t>
            </a:r>
            <a:r>
              <a:rPr lang="de-DE" dirty="0" err="1"/>
              <a:t>with</a:t>
            </a:r>
            <a:r>
              <a:rPr lang="de-DE" dirty="0"/>
              <a:t>, </a:t>
            </a:r>
            <a:r>
              <a:rPr lang="de-DE" dirty="0" err="1"/>
              <a:t>inspired</a:t>
            </a:r>
            <a:r>
              <a:rPr lang="de-DE" dirty="0"/>
              <a:t>,</a:t>
            </a:r>
            <a:r>
              <a:rPr lang="de-DE" baseline="0" dirty="0"/>
              <a:t> </a:t>
            </a:r>
            <a:r>
              <a:rPr lang="de-DE" baseline="0" dirty="0" err="1"/>
              <a:t>familiar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illustrate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First:</a:t>
            </a:r>
            <a:r>
              <a:rPr lang="de-DE" baseline="0" dirty="0"/>
              <a:t> </a:t>
            </a:r>
            <a:r>
              <a:rPr lang="de-DE" baseline="0" dirty="0" err="1"/>
              <a:t>haven‘t</a:t>
            </a:r>
            <a:r>
              <a:rPr lang="de-DE" baseline="0" dirty="0"/>
              <a:t> </a:t>
            </a:r>
            <a:r>
              <a:rPr lang="de-DE" baseline="0" dirty="0" err="1"/>
              <a:t>cared</a:t>
            </a:r>
            <a:r>
              <a:rPr lang="de-DE" baseline="0" dirty="0"/>
              <a:t> </a:t>
            </a:r>
            <a:r>
              <a:rPr lang="de-DE" baseline="0" dirty="0" err="1"/>
              <a:t>about</a:t>
            </a:r>
            <a:r>
              <a:rPr lang="de-DE" baseline="0" dirty="0"/>
              <a:t> </a:t>
            </a:r>
            <a:r>
              <a:rPr lang="de-DE" baseline="0" dirty="0" err="1"/>
              <a:t>layout</a:t>
            </a:r>
            <a:r>
              <a:rPr lang="de-DE" baseline="0" dirty="0"/>
              <a:t> 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65+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research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what</a:t>
            </a:r>
            <a:r>
              <a:rPr lang="de-DE" baseline="0" dirty="0">
                <a:sym typeface="Wingdings" panose="05000000000000000000" pitchFamily="2" charset="2"/>
              </a:rPr>
              <a:t> Apps </a:t>
            </a:r>
            <a:r>
              <a:rPr lang="de-DE" baseline="0" dirty="0" err="1">
                <a:sym typeface="Wingdings" panose="05000000000000000000" pitchFamily="2" charset="2"/>
              </a:rPr>
              <a:t>are</a:t>
            </a:r>
            <a:r>
              <a:rPr lang="de-DE" baseline="0" dirty="0">
                <a:sym typeface="Wingdings" panose="05000000000000000000" pitchFamily="2" charset="2"/>
              </a:rPr>
              <a:t> on </a:t>
            </a:r>
            <a:r>
              <a:rPr lang="de-DE" baseline="0" dirty="0" err="1">
                <a:sym typeface="Wingdings" panose="05000000000000000000" pitchFamily="2" charset="2"/>
              </a:rPr>
              <a:t>market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or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elderly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people</a:t>
            </a:r>
            <a:endParaRPr lang="de-DE" baseline="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>
                <a:sym typeface="Wingdings" panose="05000000000000000000" pitchFamily="2" charset="2"/>
              </a:rPr>
              <a:t>Summary </a:t>
            </a:r>
            <a:r>
              <a:rPr lang="de-DE" baseline="0" dirty="0" err="1">
                <a:sym typeface="Wingdings" panose="05000000000000000000" pitchFamily="2" charset="2"/>
              </a:rPr>
              <a:t>of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important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things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>
                <a:sym typeface="Wingdings" panose="05000000000000000000" pitchFamily="2" charset="2"/>
              </a:rPr>
              <a:t>Contrast</a:t>
            </a:r>
            <a:r>
              <a:rPr lang="de-DE" baseline="0" dirty="0">
                <a:sym typeface="Wingdings" panose="05000000000000000000" pitchFamily="2" charset="2"/>
              </a:rPr>
              <a:t>: </a:t>
            </a:r>
            <a:r>
              <a:rPr lang="de-DE" baseline="0" dirty="0" err="1">
                <a:sym typeface="Wingdings" panose="05000000000000000000" pitchFamily="2" charset="2"/>
              </a:rPr>
              <a:t>use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color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blue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>
                <a:sym typeface="Wingdings" panose="05000000000000000000" pitchFamily="2" charset="2"/>
              </a:rPr>
              <a:t>Icons  </a:t>
            </a:r>
            <a:r>
              <a:rPr lang="de-DE" baseline="0" dirty="0" err="1">
                <a:sym typeface="Wingdings" panose="05000000000000000000" pitchFamily="2" charset="2"/>
              </a:rPr>
              <a:t>support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understanding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>
                <a:sym typeface="Wingdings" panose="05000000000000000000" pitchFamily="2" charset="2"/>
              </a:rPr>
              <a:t>Understandable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text</a:t>
            </a:r>
            <a:r>
              <a:rPr lang="de-DE" baseline="0" dirty="0">
                <a:sym typeface="Wingdings" panose="05000000000000000000" pitchFamily="2" charset="2"/>
              </a:rPr>
              <a:t>: not </a:t>
            </a:r>
            <a:r>
              <a:rPr lang="de-DE" baseline="0" dirty="0" err="1">
                <a:sym typeface="Wingdings" panose="05000000000000000000" pitchFamily="2" charset="2"/>
              </a:rPr>
              <a:t>too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long</a:t>
            </a:r>
            <a:r>
              <a:rPr lang="de-DE" baseline="0" dirty="0">
                <a:sym typeface="Wingdings" panose="05000000000000000000" pitchFamily="2" charset="2"/>
              </a:rPr>
              <a:t>, but not </a:t>
            </a:r>
            <a:r>
              <a:rPr lang="de-DE" baseline="0" dirty="0" err="1">
                <a:sym typeface="Wingdings" panose="05000000000000000000" pitchFamily="2" charset="2"/>
              </a:rPr>
              <a:t>too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short</a:t>
            </a:r>
            <a:r>
              <a:rPr lang="de-DE" baseline="0" dirty="0">
                <a:sym typeface="Wingdings" panose="05000000000000000000" pitchFamily="2" charset="2"/>
              </a:rPr>
              <a:t>, so </a:t>
            </a:r>
            <a:r>
              <a:rPr lang="de-DE" baseline="0" dirty="0" err="1">
                <a:sym typeface="Wingdings" panose="05000000000000000000" pitchFamily="2" charset="2"/>
              </a:rPr>
              <a:t>they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can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understand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692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Valuable </a:t>
            </a:r>
            <a:r>
              <a:rPr lang="de-DE" dirty="0" err="1"/>
              <a:t>feedback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</a:t>
            </a:r>
            <a:r>
              <a:rPr lang="de-DE" baseline="0" dirty="0"/>
              <a:t> </a:t>
            </a:r>
            <a:r>
              <a:rPr lang="de-DE" baseline="0" dirty="0" err="1"/>
              <a:t>men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: Forschungsbeirat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Pallativmedicine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Univeristätsklinikum</a:t>
            </a:r>
            <a:r>
              <a:rPr lang="de-DE" baseline="0" dirty="0"/>
              <a:t> (</a:t>
            </a:r>
            <a:r>
              <a:rPr lang="de-DE" baseline="0" dirty="0" err="1"/>
              <a:t>research</a:t>
            </a:r>
            <a:r>
              <a:rPr lang="de-DE" baseline="0" dirty="0"/>
              <a:t> </a:t>
            </a:r>
            <a:r>
              <a:rPr lang="de-DE" baseline="0" dirty="0" err="1"/>
              <a:t>advisory</a:t>
            </a:r>
            <a:r>
              <a:rPr lang="de-DE" baseline="0" dirty="0"/>
              <a:t> </a:t>
            </a:r>
            <a:r>
              <a:rPr lang="de-DE" baseline="0" dirty="0" err="1"/>
              <a:t>board</a:t>
            </a:r>
            <a:r>
              <a:rPr lang="de-DE" baseline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err="1"/>
              <a:t>Opportunity</a:t>
            </a:r>
            <a:r>
              <a:rPr lang="de-DE" baseline="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/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Patient </a:t>
            </a:r>
            <a:r>
              <a:rPr lang="de-DE" dirty="0" err="1">
                <a:sym typeface="Wingdings" panose="05000000000000000000" pitchFamily="2" charset="2"/>
              </a:rPr>
              <a:t>feels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unterstood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she</a:t>
            </a:r>
            <a:r>
              <a:rPr lang="de-DE" dirty="0">
                <a:sym typeface="Wingdings" panose="05000000000000000000" pitchFamily="2" charset="2"/>
              </a:rPr>
              <a:t>/he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beeing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experimented</a:t>
            </a:r>
            <a:r>
              <a:rPr lang="de-DE" dirty="0">
                <a:sym typeface="Wingdings" panose="05000000000000000000" pitchFamily="2" charset="2"/>
              </a:rPr>
              <a:t> on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We want the app to be simple and structured to avoid patient confusion.</a:t>
            </a:r>
            <a:endParaRPr lang="de-DE" dirty="0">
              <a:sym typeface="Wingdings" panose="05000000000000000000" pitchFamily="2" charset="2"/>
            </a:endParaRP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Avoid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confusions</a:t>
            </a:r>
            <a:r>
              <a:rPr lang="de-DE" dirty="0">
                <a:sym typeface="Wingdings" panose="05000000000000000000" pitchFamily="2" charset="2"/>
              </a:rPr>
              <a:t> (Verwirrung</a:t>
            </a:r>
            <a:r>
              <a:rPr lang="de-DE" baseline="0" dirty="0">
                <a:sym typeface="Wingdings" panose="05000000000000000000" pitchFamily="2" charset="2"/>
              </a:rPr>
              <a:t> vermeiden)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text</a:t>
            </a:r>
            <a:r>
              <a:rPr lang="de-DE" dirty="0">
                <a:sym typeface="Wingdings" panose="05000000000000000000" pitchFamily="2" charset="2"/>
              </a:rPr>
              <a:t> &amp; </a:t>
            </a:r>
            <a:r>
              <a:rPr lang="de-DE" dirty="0" err="1">
                <a:sym typeface="Wingdings" panose="05000000000000000000" pitchFamily="2" charset="2"/>
              </a:rPr>
              <a:t>good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comprehensibility</a:t>
            </a:r>
            <a:endParaRPr lang="de-DE" dirty="0">
              <a:sym typeface="Wingdings" panose="05000000000000000000" pitchFamily="2" charset="2"/>
            </a:endParaRP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Easy </a:t>
            </a:r>
            <a:r>
              <a:rPr lang="de-DE" dirty="0" err="1">
                <a:sym typeface="Wingdings" panose="05000000000000000000" pitchFamily="2" charset="2"/>
              </a:rPr>
              <a:t>understanding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content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comprehensibility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92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Trustworthiness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>
                <a:sym typeface="Wingdings" panose="05000000000000000000" pitchFamily="2" charset="2"/>
              </a:rPr>
              <a:t>Control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explain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exactly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why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we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need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this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and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that</a:t>
            </a:r>
            <a:endParaRPr lang="de-DE" baseline="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>
                <a:sym typeface="Wingdings" panose="05000000000000000000" pitchFamily="2" charset="2"/>
              </a:rPr>
              <a:t>See goal of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>
                <a:sym typeface="Wingdings" panose="05000000000000000000" pitchFamily="2" charset="2"/>
              </a:rPr>
              <a:t>Personal but not too much </a:t>
            </a:r>
            <a:endParaRPr lang="de-DE" baseline="0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>
                <a:sym typeface="Wingdings" panose="05000000000000000000" pitchFamily="2" charset="2"/>
              </a:rPr>
              <a:t>Short </a:t>
            </a:r>
            <a:r>
              <a:rPr lang="de-DE" baseline="0" dirty="0" err="1">
                <a:sym typeface="Wingdings" panose="05000000000000000000" pitchFamily="2" charset="2"/>
              </a:rPr>
              <a:t>and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get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to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the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  <a:r>
              <a:rPr lang="de-DE" baseline="0" dirty="0" err="1">
                <a:sym typeface="Wingdings" panose="05000000000000000000" pitchFamily="2" charset="2"/>
              </a:rPr>
              <a:t>point</a:t>
            </a:r>
            <a:r>
              <a:rPr lang="de-DE" baseline="0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describes what the app does without explicitly specifying how to use the app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ICONS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935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ICONS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039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</a:t>
            </a:r>
            <a:r>
              <a:rPr lang="de-DE" baseline="0" dirty="0" err="1"/>
              <a:t>things</a:t>
            </a:r>
            <a:r>
              <a:rPr lang="de-DE" baseline="0" dirty="0"/>
              <a:t> </a:t>
            </a:r>
            <a:r>
              <a:rPr lang="de-DE" baseline="0" dirty="0" err="1"/>
              <a:t>about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app</a:t>
            </a:r>
            <a:r>
              <a:rPr lang="de-DE" baseline="0" dirty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514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Showing</a:t>
            </a:r>
            <a:r>
              <a:rPr lang="de-DE" dirty="0"/>
              <a:t> all „Notfall“ </a:t>
            </a:r>
            <a:r>
              <a:rPr lang="de-DE" dirty="0" err="1"/>
              <a:t>contacts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deposit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contact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called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Multiple </a:t>
            </a:r>
            <a:r>
              <a:rPr lang="de-DE" dirty="0" err="1">
                <a:sym typeface="Wingdings" panose="05000000000000000000" pitchFamily="2" charset="2"/>
              </a:rPr>
              <a:t>selections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Larger </a:t>
            </a:r>
            <a:r>
              <a:rPr lang="de-DE" dirty="0" err="1">
                <a:sym typeface="Wingdings" panose="05000000000000000000" pitchFamily="2" charset="2"/>
              </a:rPr>
              <a:t>font</a:t>
            </a:r>
            <a:r>
              <a:rPr lang="de-DE" dirty="0">
                <a:sym typeface="Wingdings" panose="05000000000000000000" pitchFamily="2" charset="2"/>
              </a:rPr>
              <a:t> and larger </a:t>
            </a:r>
            <a:r>
              <a:rPr lang="de-DE" dirty="0" err="1">
                <a:sym typeface="Wingdings" panose="05000000000000000000" pitchFamily="2" charset="2"/>
              </a:rPr>
              <a:t>buttons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On </a:t>
            </a:r>
            <a:r>
              <a:rPr lang="de-DE" dirty="0" err="1">
                <a:sym typeface="Wingdings" panose="05000000000000000000" pitchFamily="2" charset="2"/>
              </a:rPr>
              <a:t>nearly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every</a:t>
            </a:r>
            <a:r>
              <a:rPr lang="de-DE" dirty="0">
                <a:sym typeface="Wingdings" panose="05000000000000000000" pitchFamily="2" charset="2"/>
              </a:rPr>
              <a:t> screen visible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665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495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Left</a:t>
            </a:r>
            <a:r>
              <a:rPr lang="de-DE" dirty="0"/>
              <a:t> Screenshot:</a:t>
            </a:r>
          </a:p>
          <a:p>
            <a:r>
              <a:rPr lang="de-DE" dirty="0"/>
              <a:t>Screen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all </a:t>
            </a:r>
            <a:r>
              <a:rPr lang="de-DE" dirty="0" err="1"/>
              <a:t>Sufferings</a:t>
            </a:r>
            <a:r>
              <a:rPr lang="de-DE" dirty="0"/>
              <a:t> and Average Value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Time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Scrollview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Average-Value</a:t>
            </a:r>
          </a:p>
          <a:p>
            <a:pPr marL="171450" indent="-171450">
              <a:buFontTx/>
              <a:buChar char="-"/>
            </a:pPr>
            <a:r>
              <a:rPr lang="de-DE" dirty="0"/>
              <a:t>Buttons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Information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Right Screen: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Detailed View over one Week / Month / Year</a:t>
            </a:r>
          </a:p>
          <a:p>
            <a:pPr marL="171450" indent="-171450">
              <a:buFontTx/>
              <a:buChar char="-"/>
            </a:pPr>
            <a:r>
              <a:rPr lang="en-GB" dirty="0"/>
              <a:t>Chart for displaying Trendline over Time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All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Screen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Easy </a:t>
            </a:r>
            <a:r>
              <a:rPr lang="de-DE" dirty="0" err="1"/>
              <a:t>readable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074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Left</a:t>
            </a:r>
            <a:r>
              <a:rPr lang="de-DE" dirty="0"/>
              <a:t> Screenshot:</a:t>
            </a:r>
          </a:p>
          <a:p>
            <a:r>
              <a:rPr lang="de-DE" dirty="0"/>
              <a:t>Screen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all </a:t>
            </a:r>
            <a:r>
              <a:rPr lang="de-DE" dirty="0" err="1"/>
              <a:t>Sufferings</a:t>
            </a:r>
            <a:r>
              <a:rPr lang="de-DE" dirty="0"/>
              <a:t> and Average Value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Time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Scrollview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Average-Value</a:t>
            </a:r>
          </a:p>
          <a:p>
            <a:pPr marL="171450" indent="-171450">
              <a:buFontTx/>
              <a:buChar char="-"/>
            </a:pPr>
            <a:r>
              <a:rPr lang="de-DE" dirty="0"/>
              <a:t>Buttons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Information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Right Screen: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Detailed View over one Week / Month / Year</a:t>
            </a:r>
          </a:p>
          <a:p>
            <a:pPr marL="171450" indent="-171450">
              <a:buFontTx/>
              <a:buChar char="-"/>
            </a:pPr>
            <a:r>
              <a:rPr lang="en-GB" dirty="0"/>
              <a:t>Chart for displaying Trendline over Time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All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Screen</a:t>
            </a:r>
          </a:p>
          <a:p>
            <a:pPr marL="171450" indent="-171450">
              <a:buFontTx/>
              <a:buChar char="-"/>
            </a:pPr>
            <a:r>
              <a:rPr lang="de-DE" dirty="0"/>
              <a:t>Easy </a:t>
            </a:r>
            <a:r>
              <a:rPr lang="de-DE" dirty="0" err="1"/>
              <a:t>readable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94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you may have seen palliative station in hospitals. That’s def. a part of palliative care, but there’s far more.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defined by </a:t>
            </a:r>
            <a:r>
              <a:rPr lang="en-US" dirty="0" err="1"/>
              <a:t>by</a:t>
            </a:r>
            <a:r>
              <a:rPr lang="en-US" dirty="0"/>
              <a:t> the WHO</a:t>
            </a:r>
          </a:p>
          <a:p>
            <a:r>
              <a:rPr lang="en-US" dirty="0"/>
              <a:t>Palliative care is an approach that improves the quality of life of patients and their families</a:t>
            </a:r>
            <a:br>
              <a:rPr lang="en-GB" dirty="0"/>
            </a:br>
            <a:r>
              <a:rPr lang="en-US" dirty="0"/>
              <a:t>through the prevention and relief of suffering</a:t>
            </a:r>
          </a:p>
          <a:p>
            <a:r>
              <a:rPr lang="en-US" dirty="0"/>
              <a:t>Apart from pain treat you also try to cure physiologic or psychosocial problems.</a:t>
            </a:r>
          </a:p>
          <a:p>
            <a:endParaRPr lang="en-US" dirty="0"/>
          </a:p>
          <a:p>
            <a:r>
              <a:rPr lang="en-GB" dirty="0"/>
              <a:t>https://www.who.int/cancer/palliative/definition/en/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391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95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562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981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06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799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Key Feature</a:t>
            </a:r>
          </a:p>
          <a:p>
            <a:r>
              <a:rPr lang="de-DE" b="1" dirty="0"/>
              <a:t>In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next</a:t>
            </a:r>
            <a:r>
              <a:rPr lang="de-DE" b="1" dirty="0"/>
              <a:t> </a:t>
            </a:r>
            <a:r>
              <a:rPr lang="de-DE" b="1" dirty="0" err="1"/>
              <a:t>step</a:t>
            </a:r>
            <a:r>
              <a:rPr lang="de-DE" b="1" dirty="0"/>
              <a:t> </a:t>
            </a:r>
            <a:r>
              <a:rPr lang="de-DE" b="1" dirty="0" err="1"/>
              <a:t>present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information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user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099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Left</a:t>
            </a:r>
            <a:r>
              <a:rPr lang="de-DE" b="1" dirty="0"/>
              <a:t> Screenshot:</a:t>
            </a:r>
          </a:p>
          <a:p>
            <a:r>
              <a:rPr lang="de-DE" dirty="0"/>
              <a:t>Screen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b="1" dirty="0"/>
              <a:t>all </a:t>
            </a:r>
            <a:r>
              <a:rPr lang="de-DE" b="1" dirty="0" err="1"/>
              <a:t>Sufferings</a:t>
            </a:r>
            <a:r>
              <a:rPr lang="de-DE" dirty="0"/>
              <a:t> and </a:t>
            </a:r>
            <a:r>
              <a:rPr lang="de-DE" b="1" dirty="0"/>
              <a:t>Average </a:t>
            </a:r>
            <a:r>
              <a:rPr lang="de-DE" b="1" dirty="0" err="1"/>
              <a:t>value</a:t>
            </a:r>
            <a:r>
              <a:rPr lang="de-DE" b="1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Scrollview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Average-Value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column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 </a:t>
            </a:r>
            <a:r>
              <a:rPr lang="de-DE" dirty="0" err="1"/>
              <a:t>detailed</a:t>
            </a:r>
            <a:r>
              <a:rPr lang="de-DE" dirty="0"/>
              <a:t> (</a:t>
            </a:r>
            <a:r>
              <a:rPr lang="de-DE" dirty="0" err="1"/>
              <a:t>more</a:t>
            </a:r>
            <a:r>
              <a:rPr lang="de-DE" dirty="0"/>
              <a:t> granular) Information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b="1" dirty="0"/>
              <a:t>Right Screen:</a:t>
            </a:r>
            <a:endParaRPr lang="en-GB" b="1" dirty="0"/>
          </a:p>
          <a:p>
            <a:pPr marL="171450" indent="-171450">
              <a:buFontTx/>
              <a:buChar char="-"/>
            </a:pPr>
            <a:r>
              <a:rPr lang="en-GB" dirty="0"/>
              <a:t>Detailed View over one Week / Month / Year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LineChart</a:t>
            </a:r>
            <a:r>
              <a:rPr lang="en-GB" dirty="0"/>
              <a:t> for displaying Trendline over Time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Aim</a:t>
            </a:r>
            <a:r>
              <a:rPr lang="de-DE" dirty="0"/>
              <a:t>: -  All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Screen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Easy </a:t>
            </a:r>
            <a:r>
              <a:rPr lang="de-DE" dirty="0" err="1"/>
              <a:t>readable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-group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en-GB" b="1" dirty="0"/>
              <a:t>Help Button:</a:t>
            </a:r>
          </a:p>
          <a:p>
            <a:pPr marL="0" indent="0">
              <a:buFontTx/>
              <a:buNone/>
            </a:pPr>
            <a:r>
              <a:rPr lang="en-GB" dirty="0"/>
              <a:t>- To get useful Information</a:t>
            </a: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457200" lvl="1" indent="0">
              <a:buFontTx/>
              <a:buNone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5385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Weight</a:t>
            </a:r>
            <a:r>
              <a:rPr lang="de-DE" b="1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Barchart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week</a:t>
            </a:r>
            <a:r>
              <a:rPr lang="de-DE" dirty="0"/>
              <a:t> / </a:t>
            </a:r>
            <a:r>
              <a:rPr lang="de-DE" dirty="0" err="1"/>
              <a:t>month</a:t>
            </a:r>
            <a:r>
              <a:rPr lang="de-DE" dirty="0"/>
              <a:t> / </a:t>
            </a:r>
            <a:r>
              <a:rPr lang="de-DE" dirty="0" err="1"/>
              <a:t>year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Barchart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displaying</a:t>
            </a:r>
            <a:r>
              <a:rPr lang="de-DE" dirty="0"/>
              <a:t> absolute </a:t>
            </a:r>
            <a:r>
              <a:rPr lang="de-DE" dirty="0" err="1"/>
              <a:t>values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Max-Line</a:t>
            </a:r>
          </a:p>
          <a:p>
            <a:pPr marL="0" indent="0">
              <a:buFontTx/>
              <a:buNone/>
            </a:pPr>
            <a:r>
              <a:rPr lang="de-DE" b="1" dirty="0" err="1"/>
              <a:t>Bloodpressure</a:t>
            </a:r>
            <a:r>
              <a:rPr lang="de-DE" b="1" dirty="0"/>
              <a:t>:</a:t>
            </a:r>
            <a:endParaRPr lang="en-GB" b="1" dirty="0"/>
          </a:p>
          <a:p>
            <a:pPr marL="171450" indent="-171450">
              <a:buFontTx/>
              <a:buChar char="-"/>
            </a:pPr>
            <a:r>
              <a:rPr lang="en-GB" dirty="0"/>
              <a:t>2 Lines for displaying systolic and diastolic value</a:t>
            </a:r>
          </a:p>
          <a:p>
            <a:pPr marL="171450" indent="-171450">
              <a:buFontTx/>
              <a:buChar char="-"/>
            </a:pPr>
            <a:r>
              <a:rPr lang="en-GB" dirty="0"/>
              <a:t>Help Button in Toolbar to provide useful information about values</a:t>
            </a:r>
          </a:p>
          <a:p>
            <a:pPr marL="0" indent="0">
              <a:buFontTx/>
              <a:buNone/>
            </a:pPr>
            <a:r>
              <a:rPr lang="en-GB" dirty="0"/>
              <a:t>-   Opportunity to input individual max-</a:t>
            </a:r>
            <a:r>
              <a:rPr lang="en-GB" dirty="0" err="1"/>
              <a:t>Bloodpressure</a:t>
            </a:r>
            <a:r>
              <a:rPr lang="en-GB" dirty="0"/>
              <a:t> and Weight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5168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Connecting</a:t>
            </a:r>
            <a:r>
              <a:rPr lang="de-DE" b="1" dirty="0"/>
              <a:t> </a:t>
            </a:r>
            <a:r>
              <a:rPr lang="de-DE" b="1" dirty="0" err="1"/>
              <a:t>Participants</a:t>
            </a:r>
            <a:r>
              <a:rPr lang="de-DE" b="1" dirty="0"/>
              <a:t>:</a:t>
            </a:r>
          </a:p>
          <a:p>
            <a:r>
              <a:rPr lang="de-DE" dirty="0"/>
              <a:t>-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opportunity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Data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trusted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(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Doctor</a:t>
            </a:r>
            <a:r>
              <a:rPr lang="de-DE" dirty="0"/>
              <a:t> and Next-</a:t>
            </a:r>
            <a:r>
              <a:rPr lang="de-DE" dirty="0" err="1"/>
              <a:t>of</a:t>
            </a:r>
            <a:r>
              <a:rPr lang="de-DE" dirty="0"/>
              <a:t>-Kin</a:t>
            </a:r>
          </a:p>
          <a:p>
            <a:endParaRPr lang="en-GB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/>
              <a:t>Provide</a:t>
            </a:r>
            <a:r>
              <a:rPr lang="de-DE" b="1" dirty="0"/>
              <a:t> </a:t>
            </a:r>
            <a:r>
              <a:rPr lang="de-DE" b="1" dirty="0" err="1"/>
              <a:t>Doctors</a:t>
            </a:r>
            <a:r>
              <a:rPr lang="de-DE" b="1" dirty="0"/>
              <a:t> Web-Frontend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/>
              <a:t>- And </a:t>
            </a:r>
            <a:r>
              <a:rPr lang="de-DE" b="0" dirty="0" err="1"/>
              <a:t>furthermore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provide</a:t>
            </a:r>
            <a:r>
              <a:rPr lang="de-DE" b="0" dirty="0"/>
              <a:t> a web </a:t>
            </a:r>
            <a:r>
              <a:rPr lang="de-DE" b="0" dirty="0" err="1"/>
              <a:t>frontend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doctor</a:t>
            </a:r>
            <a:endParaRPr lang="de-DE" b="0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81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Why</a:t>
            </a:r>
            <a:r>
              <a:rPr lang="de-DE" b="1" dirty="0"/>
              <a:t> Raspberry Pi Model 3B?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Independency</a:t>
            </a:r>
            <a:r>
              <a:rPr lang="de-DE" dirty="0"/>
              <a:t> (</a:t>
            </a:r>
            <a:r>
              <a:rPr lang="de-DE" dirty="0" err="1"/>
              <a:t>opportunity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open source </a:t>
            </a:r>
            <a:r>
              <a:rPr lang="de-DE" dirty="0" err="1"/>
              <a:t>software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Medical </a:t>
            </a:r>
            <a:r>
              <a:rPr lang="de-DE" dirty="0" err="1"/>
              <a:t>information</a:t>
            </a:r>
            <a:r>
              <a:rPr lang="de-DE" dirty="0"/>
              <a:t> in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not </a:t>
            </a:r>
            <a:r>
              <a:rPr lang="de-DE" dirty="0" err="1"/>
              <a:t>trustworthy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Use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an all in </a:t>
            </a:r>
            <a:r>
              <a:rPr lang="de-DE" dirty="0" err="1"/>
              <a:t>one</a:t>
            </a:r>
            <a:r>
              <a:rPr lang="de-DE" dirty="0"/>
              <a:t> System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95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Palliative </a:t>
            </a:r>
            <a:r>
              <a:rPr lang="en-GB" dirty="0" err="1"/>
              <a:t>medicin</a:t>
            </a:r>
            <a:r>
              <a:rPr lang="en-GB" dirty="0"/>
              <a:t> takes care of dying and seriously ill people, with a high symptom burden</a:t>
            </a:r>
          </a:p>
          <a:p>
            <a:r>
              <a:rPr lang="en-US" dirty="0"/>
              <a:t>In a study from </a:t>
            </a:r>
            <a:r>
              <a:rPr lang="en-US" dirty="0" err="1"/>
              <a:t>Radbruch</a:t>
            </a:r>
            <a:r>
              <a:rPr lang="en-US" dirty="0"/>
              <a:t> around 65% of cases suffered from cancer, in 30% a disease of the circulatory system was diagnosed and 5% had a neurological disease. 0.3 percent are left with other sufferings.</a:t>
            </a:r>
          </a:p>
          <a:p>
            <a:endParaRPr lang="en-GB" dirty="0"/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RadbruchL,AndersohnF,WalkerJ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(2015)Fak-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tencheck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Gesundheit. Palliativversorgung Modul3: Überversorgung kurativ – Unterversorgungpalliativ? Analyse ausgewählter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Behandlun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-gen am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Lebensende.https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://www.bertelsmann-stiftung.de/fileadmin/files/BSt/Publikationen/GrauePublikationen/Studie_VV__FCG_Ueber-Unterversorgung-palliativ.pdf.Zugegriffen:6Aug2016</a:t>
            </a:r>
            <a:endParaRPr lang="en-GB" dirty="0"/>
          </a:p>
          <a:p>
            <a:endParaRPr lang="en-GB" dirty="0"/>
          </a:p>
          <a:p>
            <a:r>
              <a:rPr lang="en-GB" dirty="0"/>
              <a:t>Most of palliative care patients are between 70-79 years with an average around 70 years, as stated by the Robert Koch </a:t>
            </a:r>
            <a:r>
              <a:rPr lang="en-GB" dirty="0" err="1"/>
              <a:t>Institut</a:t>
            </a:r>
            <a:r>
              <a:rPr lang="en-GB" dirty="0"/>
              <a:t> in 2015.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https://www.rki.de/DE/Content/Gesundheitsmonitoring/Gesundheitsberichterstattung/GesInDtld/gesundheit_in_deutschland_2015.pdf?__blob=publicationFile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255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REST-API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Manage Communication </a:t>
            </a:r>
            <a:r>
              <a:rPr lang="de-DE" b="0" dirty="0" err="1"/>
              <a:t>between</a:t>
            </a:r>
            <a:r>
              <a:rPr lang="de-DE" b="0" dirty="0"/>
              <a:t> Server and Client</a:t>
            </a:r>
          </a:p>
          <a:p>
            <a:pPr marL="0" indent="0">
              <a:buFontTx/>
              <a:buNone/>
            </a:pPr>
            <a:r>
              <a:rPr lang="de-DE" b="0" dirty="0"/>
              <a:t>-   Django REST API </a:t>
            </a:r>
            <a:r>
              <a:rPr lang="de-DE" b="0" dirty="0" err="1"/>
              <a:t>can</a:t>
            </a:r>
            <a:r>
              <a:rPr lang="de-DE" b="0" dirty="0"/>
              <a:t> also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used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manage </a:t>
            </a:r>
            <a:r>
              <a:rPr lang="de-DE" b="0" dirty="0" err="1"/>
              <a:t>connection</a:t>
            </a:r>
            <a:r>
              <a:rPr lang="de-DE" b="0" dirty="0"/>
              <a:t> </a:t>
            </a:r>
            <a:r>
              <a:rPr lang="de-DE" b="0" dirty="0" err="1"/>
              <a:t>between</a:t>
            </a:r>
            <a:r>
              <a:rPr lang="de-DE" b="0" dirty="0"/>
              <a:t> Android-</a:t>
            </a:r>
            <a:r>
              <a:rPr lang="de-DE" b="0" dirty="0" err="1"/>
              <a:t>Application</a:t>
            </a:r>
            <a:r>
              <a:rPr lang="de-DE" b="0" dirty="0"/>
              <a:t> and Backend</a:t>
            </a:r>
          </a:p>
          <a:p>
            <a:pPr marL="0" indent="0">
              <a:buFontTx/>
              <a:buNone/>
            </a:pPr>
            <a:r>
              <a:rPr lang="de-DE" b="1" dirty="0"/>
              <a:t>Backend: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Django on top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MariaDB</a:t>
            </a:r>
            <a:endParaRPr lang="de-DE" b="0" dirty="0"/>
          </a:p>
          <a:p>
            <a:r>
              <a:rPr lang="de-DE" b="1" dirty="0" err="1"/>
              <a:t>Centralised</a:t>
            </a:r>
            <a:r>
              <a:rPr lang="de-DE" b="1" dirty="0"/>
              <a:t> Database: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saved</a:t>
            </a:r>
            <a:r>
              <a:rPr lang="de-DE" dirty="0"/>
              <a:t> </a:t>
            </a:r>
            <a:r>
              <a:rPr lang="de-DE" dirty="0" err="1"/>
              <a:t>persistently</a:t>
            </a:r>
            <a:r>
              <a:rPr lang="de-DE" dirty="0"/>
              <a:t> and </a:t>
            </a:r>
            <a:r>
              <a:rPr lang="de-DE" dirty="0" err="1"/>
              <a:t>centralised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Connect different </a:t>
            </a:r>
            <a:r>
              <a:rPr lang="de-DE" dirty="0" err="1"/>
              <a:t>devices</a:t>
            </a:r>
            <a:endParaRPr lang="de-DE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User-Management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an </a:t>
            </a:r>
            <a:r>
              <a:rPr lang="de-DE" dirty="0" err="1"/>
              <a:t>authentication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Registration and Login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Permission Handling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Right-Management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accessing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Data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/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read</a:t>
            </a:r>
            <a:r>
              <a:rPr lang="de-DE" dirty="0"/>
              <a:t>/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privileges</a:t>
            </a:r>
            <a:r>
              <a:rPr lang="de-DE" dirty="0"/>
              <a:t>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(Data-Mining)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appropiate</a:t>
            </a:r>
            <a:r>
              <a:rPr lang="de-DE" dirty="0"/>
              <a:t>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b="0" dirty="0"/>
          </a:p>
          <a:p>
            <a:pPr marL="171450" indent="-171450">
              <a:buFontTx/>
              <a:buChar char="-"/>
            </a:pPr>
            <a:endParaRPr lang="de-DE" b="1" dirty="0"/>
          </a:p>
          <a:p>
            <a:pPr marL="0" indent="0">
              <a:buFontTx/>
              <a:buNone/>
            </a:pPr>
            <a:r>
              <a:rPr lang="de-DE" b="1" dirty="0" err="1"/>
              <a:t>React</a:t>
            </a:r>
            <a:r>
              <a:rPr lang="de-DE" b="1" dirty="0"/>
              <a:t> JS</a:t>
            </a:r>
          </a:p>
          <a:p>
            <a:pPr marL="171450" indent="-171450">
              <a:buFontTx/>
              <a:buChar char="-"/>
            </a:pPr>
            <a:r>
              <a:rPr lang="de-DE" b="0" dirty="0" err="1"/>
              <a:t>Javascript-Libary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create</a:t>
            </a:r>
            <a:r>
              <a:rPr lang="de-DE" b="0" dirty="0"/>
              <a:t> </a:t>
            </a:r>
            <a:r>
              <a:rPr lang="de-DE" b="0" dirty="0" err="1"/>
              <a:t>Frontends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53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Current</a:t>
            </a:r>
            <a:r>
              <a:rPr lang="de-DE" b="1" dirty="0"/>
              <a:t> State</a:t>
            </a:r>
          </a:p>
          <a:p>
            <a:endParaRPr lang="de-DE" b="1" dirty="0"/>
          </a:p>
          <a:p>
            <a:r>
              <a:rPr lang="de-DE" b="1" dirty="0"/>
              <a:t>HTTPS (SSL-Encryption)</a:t>
            </a:r>
          </a:p>
          <a:p>
            <a:r>
              <a:rPr lang="de-DE" dirty="0"/>
              <a:t>-  </a:t>
            </a:r>
            <a:r>
              <a:rPr lang="de-DE" dirty="0" err="1"/>
              <a:t>Encrypt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and </a:t>
            </a:r>
            <a:r>
              <a:rPr lang="de-DE" dirty="0" err="1"/>
              <a:t>client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 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Certificate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Letsencrypt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/>
              <a:t>Actual</a:t>
            </a:r>
            <a:r>
              <a:rPr lang="de-DE" b="1" dirty="0"/>
              <a:t> </a:t>
            </a:r>
            <a:r>
              <a:rPr lang="de-DE" b="1" dirty="0" err="1"/>
              <a:t>deveolopment</a:t>
            </a:r>
            <a:r>
              <a:rPr lang="de-DE" b="1" dirty="0"/>
              <a:t> </a:t>
            </a:r>
            <a:r>
              <a:rPr lang="de-DE" b="1" dirty="0" err="1"/>
              <a:t>Process</a:t>
            </a:r>
            <a:endParaRPr lang="de-DE" b="1" dirty="0"/>
          </a:p>
          <a:p>
            <a:pPr marL="171450" indent="-171450">
              <a:buFontTx/>
              <a:buChar char="-"/>
            </a:pPr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webserver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connect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closed</a:t>
            </a:r>
            <a:r>
              <a:rPr lang="de-DE" dirty="0"/>
              <a:t> System</a:t>
            </a:r>
          </a:p>
          <a:p>
            <a:pPr marL="171450" indent="-171450">
              <a:buFontTx/>
              <a:buChar char="-"/>
            </a:pPr>
            <a:r>
              <a:rPr lang="de-DE" dirty="0"/>
              <a:t>Manage </a:t>
            </a:r>
            <a:r>
              <a:rPr lang="de-DE" dirty="0" err="1"/>
              <a:t>encryption</a:t>
            </a:r>
            <a:r>
              <a:rPr lang="de-DE" dirty="0"/>
              <a:t> and Security</a:t>
            </a:r>
          </a:p>
          <a:p>
            <a:pPr marL="171450" indent="-171450">
              <a:buFontTx/>
              <a:buChar char="-"/>
            </a:pPr>
            <a:r>
              <a:rPr lang="de-DE" dirty="0"/>
              <a:t>Django </a:t>
            </a:r>
            <a:r>
              <a:rPr lang="de-DE" dirty="0" err="1"/>
              <a:t>takes</a:t>
            </a:r>
            <a:r>
              <a:rPr lang="de-DE" dirty="0"/>
              <a:t> care a </a:t>
            </a:r>
            <a:r>
              <a:rPr lang="de-DE" dirty="0" err="1"/>
              <a:t>lot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001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518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E4A6F-841F-C345-9C27-E8776DAA2D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60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E4A6F-841F-C345-9C27-E8776DAA2D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2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E4A6F-841F-C345-9C27-E8776DAA2D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48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E4A6F-841F-C345-9C27-E8776DAA2D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134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E4A6F-841F-C345-9C27-E8776DAA2DF5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924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Quellen</a:t>
            </a:r>
            <a:r>
              <a:rPr lang="en-GB" dirty="0"/>
              <a:t> Klaus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8259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065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While</a:t>
            </a:r>
            <a:r>
              <a:rPr lang="de-DE" dirty="0"/>
              <a:t> in 2006 </a:t>
            </a:r>
            <a:r>
              <a:rPr lang="de-DE" dirty="0" err="1"/>
              <a:t>around</a:t>
            </a:r>
            <a:r>
              <a:rPr lang="de-DE" dirty="0"/>
              <a:t> 15k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accounted</a:t>
            </a:r>
            <a:r>
              <a:rPr lang="de-DE" dirty="0"/>
              <a:t> in </a:t>
            </a:r>
            <a:r>
              <a:rPr lang="de-DE" dirty="0" err="1"/>
              <a:t>german</a:t>
            </a:r>
            <a:r>
              <a:rPr lang="de-DE" dirty="0"/>
              <a:t> palliative care </a:t>
            </a:r>
            <a:r>
              <a:rPr lang="de-DE" dirty="0" err="1"/>
              <a:t>departmens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doubled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8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33k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RKI in 2015.</a:t>
            </a:r>
          </a:p>
          <a:p>
            <a:r>
              <a:rPr lang="en-US" dirty="0"/>
              <a:t>They also state that further action is needed to connect all palliative care parties to improve service for patients -&gt; WE fit into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7366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439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092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identified 2 big challenges:</a:t>
            </a:r>
          </a:p>
          <a:p>
            <a:pPr marL="0" indent="0">
              <a:buFontTx/>
              <a:buNone/>
            </a:pPr>
            <a:r>
              <a:rPr lang="en-GB" dirty="0"/>
              <a:t>-  </a:t>
            </a:r>
            <a:r>
              <a:rPr lang="en-GB" dirty="0" err="1"/>
              <a:t>Homecare:patients</a:t>
            </a:r>
            <a:r>
              <a:rPr lang="en-GB" dirty="0"/>
              <a:t> don’t want to be in hospitals, they’d rather be in their familiar environment for different reasons.</a:t>
            </a:r>
          </a:p>
          <a:p>
            <a:pPr marL="0" indent="0">
              <a:buFontTx/>
              <a:buNone/>
            </a:pPr>
            <a:r>
              <a:rPr lang="en-GB" dirty="0"/>
              <a:t>-  Palliative Care services as well as doctors have to deal with more and more patients in the same time.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606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Interfaces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for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elderly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people:Launcher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or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even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whole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phones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with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big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buttons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, easy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structure</a:t>
            </a:r>
            <a:endParaRPr lang="de-DE" sz="1200" b="0" i="0" kern="1200" dirty="0">
              <a:solidFill>
                <a:schemeClr val="tx1"/>
              </a:solidFill>
              <a:effectLst/>
              <a:latin typeface="Helvetica Neue" charset="0"/>
              <a:ea typeface="ＭＳ Ｐゴシック" pitchFamily="34" charset="-128"/>
              <a:cs typeface="ＭＳ Ｐゴシック" charset="0"/>
            </a:endParaRPr>
          </a:p>
          <a:p>
            <a:r>
              <a:rPr lang="de-DE" dirty="0"/>
              <a:t>App </a:t>
            </a:r>
            <a:r>
              <a:rPr lang="de-DE" dirty="0" err="1"/>
              <a:t>for</a:t>
            </a:r>
            <a:r>
              <a:rPr lang="de-DE" dirty="0"/>
              <a:t> palliative care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manage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buy</a:t>
            </a:r>
            <a:r>
              <a:rPr lang="de-DE" dirty="0"/>
              <a:t>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equipment</a:t>
            </a:r>
            <a:endParaRPr lang="de-DE" dirty="0"/>
          </a:p>
          <a:p>
            <a:r>
              <a:rPr lang="de-DE" dirty="0" err="1"/>
              <a:t>Medisafe</a:t>
            </a:r>
            <a:r>
              <a:rPr lang="de-DE" dirty="0"/>
              <a:t> Alarm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remind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pills</a:t>
            </a:r>
            <a:r>
              <a:rPr lang="de-DE" dirty="0"/>
              <a:t>,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biometric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but not </a:t>
            </a:r>
            <a:r>
              <a:rPr lang="de-DE" dirty="0" err="1"/>
              <a:t>focused</a:t>
            </a:r>
            <a:r>
              <a:rPr lang="de-DE" dirty="0"/>
              <a:t> on </a:t>
            </a:r>
            <a:r>
              <a:rPr lang="de-DE" dirty="0" err="1"/>
              <a:t>elderly</a:t>
            </a:r>
            <a:r>
              <a:rPr lang="de-DE" dirty="0"/>
              <a:t> palliative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design and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assess</a:t>
            </a:r>
            <a:r>
              <a:rPr lang="de-DE" dirty="0"/>
              <a:t> </a:t>
            </a:r>
            <a:r>
              <a:rPr lang="de-DE" dirty="0" err="1"/>
              <a:t>psychometric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https://play.google.com/store/apps/details?id=com.medisafe.android.client&amp;hl=de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42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*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Midos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Questionnaire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684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*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Midos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Questionnaire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644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Klaus: </a:t>
            </a: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 &amp; MIDOS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1" dirty="0"/>
              <a:t>PERMISSION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palliative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outpatient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 care (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team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Helvetica Neue" charset="0"/>
                <a:ea typeface="ＭＳ Ｐゴシック" pitchFamily="34" charset="-128"/>
                <a:cs typeface="ＭＳ Ｐゴシック" charset="0"/>
              </a:rPr>
              <a:t>)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182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6"/>
          <p:cNvGrpSpPr>
            <a:grpSpLocks/>
          </p:cNvGrpSpPr>
          <p:nvPr/>
        </p:nvGrpSpPr>
        <p:grpSpPr bwMode="auto">
          <a:xfrm>
            <a:off x="0" y="0"/>
            <a:ext cx="9144000" cy="4864100"/>
            <a:chOff x="0" y="0"/>
            <a:chExt cx="9144000" cy="4863599"/>
          </a:xfrm>
        </p:grpSpPr>
        <p:pic>
          <p:nvPicPr>
            <p:cNvPr id="5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/>
            <a:stretch>
              <a:fillRect/>
            </a:stretch>
          </p:blipFill>
          <p:spPr bwMode="auto">
            <a:xfrm>
              <a:off x="0" y="0"/>
              <a:ext cx="9144000" cy="4863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0" y="4719136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 noProof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6400" y="1252800"/>
            <a:ext cx="8136000" cy="1620000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algn="l">
              <a:lnSpc>
                <a:spcPts val="4200"/>
              </a:lnSpc>
              <a:defRPr sz="36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6400" y="3402000"/>
            <a:ext cx="4068000" cy="1080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831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8650" y="4118590"/>
            <a:ext cx="7886700" cy="55664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de-DE" dirty="0" err="1"/>
              <a:t>Teamname</a:t>
            </a:r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2411413" y="1042347"/>
            <a:ext cx="4652962" cy="26479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err="1"/>
              <a:t>Teamlogo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669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7"/>
          <p:cNvGrpSpPr>
            <a:grpSpLocks/>
          </p:cNvGrpSpPr>
          <p:nvPr/>
        </p:nvGrpSpPr>
        <p:grpSpPr bwMode="auto">
          <a:xfrm>
            <a:off x="0" y="0"/>
            <a:ext cx="9144000" cy="1995488"/>
            <a:chOff x="0" y="0"/>
            <a:chExt cx="9144000" cy="1994863"/>
          </a:xfrm>
        </p:grpSpPr>
        <p:pic>
          <p:nvPicPr>
            <p:cNvPr id="4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 b="58984"/>
            <a:stretch>
              <a:fillRect/>
            </a:stretch>
          </p:blipFill>
          <p:spPr bwMode="auto">
            <a:xfrm>
              <a:off x="0" y="0"/>
              <a:ext cx="9144000" cy="199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1850400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 noProof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26400" y="3247200"/>
            <a:ext cx="8136000" cy="90000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algn="l">
              <a:lnSpc>
                <a:spcPts val="3400"/>
              </a:lnSpc>
              <a:defRPr sz="3200" b="1" cap="none"/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4261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  <a:lvl4pPr>
              <a:defRPr sz="1600"/>
            </a:lvl4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  <p:sp>
        <p:nvSpPr>
          <p:cNvPr id="5" name="Titelplatzhalter 1"/>
          <p:cNvSpPr>
            <a:spLocks noGrp="1"/>
          </p:cNvSpPr>
          <p:nvPr>
            <p:ph type="title"/>
          </p:nvPr>
        </p:nvSpPr>
        <p:spPr bwMode="auto">
          <a:xfrm>
            <a:off x="626400" y="32040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09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626400" y="1112400"/>
            <a:ext cx="3960000" cy="5295600"/>
          </a:xfrm>
        </p:spPr>
        <p:txBody>
          <a:bodyPr/>
          <a:lstStyle>
            <a:lvl1pPr marL="0" indent="0"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802400" y="1112400"/>
            <a:ext cx="3960000" cy="5295600"/>
          </a:xfrm>
        </p:spPr>
        <p:txBody>
          <a:bodyPr/>
          <a:lstStyle>
            <a:lvl1pPr marL="0" indent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64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72800"/>
            <a:ext cx="5486400" cy="39787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err="1"/>
              <a:t>Bild</a:t>
            </a:r>
            <a:r>
              <a:rPr lang="en-US" noProof="0" dirty="0"/>
              <a:t>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951538"/>
            <a:ext cx="54864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9135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1434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200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theme" Target="../theme/theme1.xml"/><Relationship Id="rId9" Type="http://schemas.openxmlformats.org/officeDocument/2006/relationships/image" Target="../media/image5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ogo_Tech-Fak_DinA0_4C.pdf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226" y="5150679"/>
            <a:ext cx="2143911" cy="57978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78" y="6027468"/>
            <a:ext cx="1910488" cy="51784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1" y="5152824"/>
            <a:ext cx="2087468" cy="5776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4" y="5158546"/>
            <a:ext cx="1777468" cy="5719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65" y="5896321"/>
            <a:ext cx="2050640" cy="7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9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9" r:id="rId2"/>
    <p:sldLayoutId id="214748401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3366"/>
          </a:solidFill>
          <a:latin typeface="Arial"/>
          <a:ea typeface="+mj-ea"/>
          <a:cs typeface="Arial"/>
        </a:defRPr>
      </a:lvl1pPr>
    </p:titleStyle>
    <p:bodyStyle>
      <a:lvl1pPr marL="237600" indent="-277200" algn="l" defTabSz="457200" rtl="0" eaLnBrk="1" latinLnBrk="0" hangingPunct="1">
        <a:lnSpc>
          <a:spcPts val="2400"/>
        </a:lnSpc>
        <a:spcBef>
          <a:spcPts val="475"/>
        </a:spcBef>
        <a:buClr>
          <a:srgbClr val="003366"/>
        </a:buClr>
        <a:buFont typeface="Lucida Grande"/>
        <a:buChar char="●"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752400" indent="-277200" algn="l" defTabSz="457200" rtl="0" eaLnBrk="1" latinLnBrk="0" hangingPunct="1">
        <a:lnSpc>
          <a:spcPts val="2200"/>
        </a:lnSpc>
        <a:spcBef>
          <a:spcPts val="438"/>
        </a:spcBef>
        <a:buClr>
          <a:srgbClr val="003366"/>
        </a:buClr>
        <a:buSzPct val="80000"/>
        <a:buFont typeface="Lucida Grande"/>
        <a:buChar char="●"/>
        <a:defRPr sz="1800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12024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4436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16560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auto">
          <a:xfrm>
            <a:off x="626400" y="32040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7063" y="1112400"/>
            <a:ext cx="8135937" cy="52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cxnSp>
        <p:nvCxnSpPr>
          <p:cNvPr id="6" name="Gerade Verbindung 5"/>
          <p:cNvCxnSpPr/>
          <p:nvPr userDrawn="1"/>
        </p:nvCxnSpPr>
        <p:spPr>
          <a:xfrm flipH="1">
            <a:off x="627063" y="863600"/>
            <a:ext cx="8135937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pic>
        <p:nvPicPr>
          <p:cNvPr id="19" name="Bild 18" descr="Logo_Tech-Fak_DinA0_4C.pdf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1" r="51445" b="17523"/>
          <a:stretch/>
        </p:blipFill>
        <p:spPr>
          <a:xfrm>
            <a:off x="7670754" y="239595"/>
            <a:ext cx="1033461" cy="5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2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366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475"/>
        </a:spcBef>
        <a:buClr>
          <a:srgbClr val="003366"/>
        </a:buClr>
        <a:buFont typeface="Lucida Grande"/>
        <a:buNone/>
        <a:defRPr sz="2400" b="1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475200" indent="0" algn="l" defTabSz="457200" rtl="0" eaLnBrk="1" latinLnBrk="0" hangingPunct="1">
        <a:lnSpc>
          <a:spcPct val="100000"/>
        </a:lnSpc>
        <a:spcBef>
          <a:spcPts val="438"/>
        </a:spcBef>
        <a:buClr>
          <a:srgbClr val="003366"/>
        </a:buClr>
        <a:buSzPct val="80000"/>
        <a:buFont typeface="Lucida Grande"/>
        <a:buNone/>
        <a:defRPr sz="2000" b="0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9864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1800" b="0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2276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14400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63.png"/><Relationship Id="rId5" Type="http://schemas.openxmlformats.org/officeDocument/2006/relationships/image" Target="../media/image16.pn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15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tify.com/blog/beacon-faq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47419-2E09-41E8-B981-75B937CB1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PalliCare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19DD71-2D8D-49EE-96B2-DF014AFE1DA7}"/>
              </a:ext>
            </a:extLst>
          </p:cNvPr>
          <p:cNvSpPr/>
          <p:nvPr/>
        </p:nvSpPr>
        <p:spPr>
          <a:xfrm>
            <a:off x="0" y="0"/>
            <a:ext cx="9144000" cy="4914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0614BE-97C5-413F-A2BF-434B0990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62" y="549468"/>
            <a:ext cx="4176075" cy="40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8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10</a:t>
            </a:fld>
            <a:endParaRPr lang="en-US" noProof="0"/>
          </a:p>
        </p:txBody>
      </p:sp>
      <p:pic>
        <p:nvPicPr>
          <p:cNvPr id="33" name="Google Shape;88;p16"/>
          <p:cNvPicPr preferRelativeResize="0"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/>
          <a:stretch/>
        </p:blipFill>
        <p:spPr>
          <a:xfrm flipH="1">
            <a:off x="7845636" y="5066644"/>
            <a:ext cx="673448" cy="67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6"/>
          <p:cNvPicPr preferRelativeResize="0"/>
          <p:nvPr/>
        </p:nvPicPr>
        <p:blipFill rotWithShape="1">
          <a:blip r:embed="rId4">
            <a:alphaModFix/>
            <a:biLevel thresh="75000"/>
          </a:blip>
          <a:srcRect/>
          <a:stretch/>
        </p:blipFill>
        <p:spPr>
          <a:xfrm>
            <a:off x="4146522" y="2423197"/>
            <a:ext cx="972884" cy="972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93;p16"/>
          <p:cNvGrpSpPr/>
          <p:nvPr/>
        </p:nvGrpSpPr>
        <p:grpSpPr>
          <a:xfrm>
            <a:off x="432027" y="1598155"/>
            <a:ext cx="1391583" cy="1135949"/>
            <a:chOff x="274253" y="1636606"/>
            <a:chExt cx="1475385" cy="1204355"/>
          </a:xfrm>
        </p:grpSpPr>
        <p:pic>
          <p:nvPicPr>
            <p:cNvPr id="31" name="Google Shape;94;p16"/>
            <p:cNvPicPr preferRelativeResize="0"/>
            <p:nvPr/>
          </p:nvPicPr>
          <p:blipFill rotWithShape="1">
            <a:blip r:embed="rId5">
              <a:alphaModFix/>
              <a:biLevel thresh="75000"/>
            </a:blip>
            <a:srcRect/>
            <a:stretch/>
          </p:blipFill>
          <p:spPr>
            <a:xfrm>
              <a:off x="409767" y="1636606"/>
              <a:ext cx="1204356" cy="1204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95;p16"/>
            <p:cNvSpPr txBox="1"/>
            <p:nvPr/>
          </p:nvSpPr>
          <p:spPr>
            <a:xfrm>
              <a:off x="274253" y="1852301"/>
              <a:ext cx="1475385" cy="424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de-DE" sz="2000" b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Doctor</a:t>
              </a:r>
              <a:endParaRPr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" name="Google Shape;97;p16"/>
          <p:cNvCxnSpPr/>
          <p:nvPr/>
        </p:nvCxnSpPr>
        <p:spPr>
          <a:xfrm>
            <a:off x="5182958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" name="Google Shape;98;p16"/>
          <p:cNvSpPr txBox="1"/>
          <p:nvPr/>
        </p:nvSpPr>
        <p:spPr>
          <a:xfrm>
            <a:off x="4820173" y="5406961"/>
            <a:ext cx="291417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Biometric</a:t>
            </a:r>
            <a:r>
              <a:rPr lang="de-DE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lang="de-DE" sz="18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br>
              <a:rPr lang="de-DE" sz="1800" b="0" i="0" u="none" strike="noStrike" cap="none" dirty="0">
                <a:solidFill>
                  <a:srgbClr val="002060">
                    <a:alpha val="40000"/>
                  </a:srgbClr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rgbClr val="002060">
                  <a:alpha val="40000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;p16"/>
          <p:cNvPicPr preferRelativeResize="0"/>
          <p:nvPr/>
        </p:nvPicPr>
        <p:blipFill rotWithShape="1">
          <a:blip r:embed="rId6">
            <a:biLevel thresh="75000"/>
            <a:alphaModFix/>
          </a:blip>
          <a:srcRect/>
          <a:stretch/>
        </p:blipFill>
        <p:spPr>
          <a:xfrm>
            <a:off x="624598" y="4965728"/>
            <a:ext cx="875280" cy="875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3;p16"/>
          <p:cNvCxnSpPr/>
          <p:nvPr/>
        </p:nvCxnSpPr>
        <p:spPr>
          <a:xfrm>
            <a:off x="1609404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7" name="Google Shape;105;p16"/>
          <p:cNvPicPr preferRelativeResize="0"/>
          <p:nvPr/>
        </p:nvPicPr>
        <p:blipFill rotWithShape="1">
          <a:blip r:embed="rId7">
            <a:alphaModFix/>
            <a:biLevel thresh="75000"/>
          </a:blip>
          <a:srcRect/>
          <a:stretch/>
        </p:blipFill>
        <p:spPr>
          <a:xfrm>
            <a:off x="4178202" y="4736955"/>
            <a:ext cx="895229" cy="14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6;p16"/>
          <p:cNvSpPr txBox="1"/>
          <p:nvPr/>
        </p:nvSpPr>
        <p:spPr>
          <a:xfrm rot="2812175">
            <a:off x="3934318" y="5128684"/>
            <a:ext cx="139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07;p16"/>
          <p:cNvPicPr preferRelativeResize="0"/>
          <p:nvPr/>
        </p:nvPicPr>
        <p:blipFill rotWithShape="1">
          <a:blip r:embed="rId8">
            <a:alphaModFix/>
            <a:biLevel thresh="75000"/>
          </a:blip>
          <a:srcRect/>
          <a:stretch/>
        </p:blipFill>
        <p:spPr>
          <a:xfrm>
            <a:off x="7624651" y="1435967"/>
            <a:ext cx="894433" cy="146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8;p16"/>
          <p:cNvSpPr txBox="1"/>
          <p:nvPr/>
        </p:nvSpPr>
        <p:spPr>
          <a:xfrm rot="20669139">
            <a:off x="7475415" y="1524203"/>
            <a:ext cx="1320100" cy="875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de-DE" sz="1600" b="1" i="0" u="none" strike="noStrike" cap="none" dirty="0">
                <a:solidFill>
                  <a:schemeClr val="dk1">
                    <a:alpha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9;p16"/>
          <p:cNvSpPr txBox="1"/>
          <p:nvPr/>
        </p:nvSpPr>
        <p:spPr>
          <a:xfrm rot="20669139">
            <a:off x="7323396" y="1607504"/>
            <a:ext cx="1320100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113;p16"/>
          <p:cNvCxnSpPr/>
          <p:nvPr/>
        </p:nvCxnSpPr>
        <p:spPr>
          <a:xfrm>
            <a:off x="434610" y="4469817"/>
            <a:ext cx="8059500" cy="0"/>
          </a:xfrm>
          <a:prstGeom prst="straightConnector1">
            <a:avLst/>
          </a:prstGeom>
          <a:noFill/>
          <a:ln w="19050" cap="flat" cmpd="sng">
            <a:solidFill>
              <a:srgbClr val="00386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" name="Google Shape;114;p16"/>
          <p:cNvCxnSpPr/>
          <p:nvPr/>
        </p:nvCxnSpPr>
        <p:spPr>
          <a:xfrm>
            <a:off x="4632964" y="3527949"/>
            <a:ext cx="0" cy="8100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" name="Google Shape;115;p16"/>
          <p:cNvSpPr txBox="1"/>
          <p:nvPr/>
        </p:nvSpPr>
        <p:spPr>
          <a:xfrm>
            <a:off x="529410" y="4050784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marL="0" lv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6888A2">
                    <a:alpha val="30000"/>
                  </a:srgbClr>
                </a:solidFill>
              </a:defRPr>
            </a:lvl1pPr>
          </a:lstStyle>
          <a:p>
            <a:r>
              <a:rPr lang="de-DE" dirty="0">
                <a:solidFill>
                  <a:srgbClr val="6888A2"/>
                </a:solidFill>
              </a:rPr>
              <a:t>Remote </a:t>
            </a:r>
            <a:r>
              <a:rPr lang="de-DE" dirty="0" err="1">
                <a:solidFill>
                  <a:srgbClr val="6888A2"/>
                </a:solidFill>
              </a:rPr>
              <a:t>storage</a:t>
            </a:r>
            <a:endParaRPr dirty="0">
              <a:solidFill>
                <a:srgbClr val="6888A2"/>
              </a:solidFill>
            </a:endParaRPr>
          </a:p>
        </p:txBody>
      </p:sp>
      <p:cxnSp>
        <p:nvCxnSpPr>
          <p:cNvPr id="28" name="Google Shape;117;p16"/>
          <p:cNvCxnSpPr/>
          <p:nvPr/>
        </p:nvCxnSpPr>
        <p:spPr>
          <a:xfrm flipH="1">
            <a:off x="5240565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Google Shape;98;p16"/>
          <p:cNvSpPr txBox="1"/>
          <p:nvPr/>
        </p:nvSpPr>
        <p:spPr>
          <a:xfrm>
            <a:off x="1388013" y="5406961"/>
            <a:ext cx="291417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Psychometric</a:t>
            </a:r>
            <a:r>
              <a:rPr lang="de-DE" sz="1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lang="de-DE" sz="18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br>
              <a:rPr lang="de-DE" sz="1800" b="1" dirty="0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1" dirty="0">
              <a:solidFill>
                <a:srgbClr val="002060">
                  <a:alpha val="30000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117;p16"/>
          <p:cNvCxnSpPr/>
          <p:nvPr/>
        </p:nvCxnSpPr>
        <p:spPr>
          <a:xfrm>
            <a:off x="1852157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115;p16"/>
          <p:cNvSpPr txBox="1"/>
          <p:nvPr/>
        </p:nvSpPr>
        <p:spPr>
          <a:xfrm>
            <a:off x="529410" y="4421462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6888A2"/>
                </a:solidFill>
              </a:rPr>
              <a:t>Local</a:t>
            </a:r>
            <a:r>
              <a:rPr lang="de-DE" sz="1800" b="1" dirty="0">
                <a:solidFill>
                  <a:srgbClr val="6888A2"/>
                </a:solidFill>
              </a:rPr>
              <a:t> </a:t>
            </a:r>
            <a:r>
              <a:rPr lang="de-DE" sz="1800" b="1" dirty="0" err="1">
                <a:solidFill>
                  <a:srgbClr val="6888A2"/>
                </a:solidFill>
              </a:rPr>
              <a:t>storage</a:t>
            </a:r>
            <a:endParaRPr sz="1800" b="1" dirty="0">
              <a:solidFill>
                <a:srgbClr val="6888A2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Insa Suchantke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50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11</a:t>
            </a:fld>
            <a:endParaRPr lang="en-US" noProof="0"/>
          </a:p>
        </p:txBody>
      </p:sp>
      <p:pic>
        <p:nvPicPr>
          <p:cNvPr id="33" name="Google Shape;88;p16"/>
          <p:cNvPicPr preferRelativeResize="0">
            <a:picLocks noChangeAspect="1"/>
          </p:cNvPicPr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 flipH="1">
            <a:off x="7845636" y="5066644"/>
            <a:ext cx="673448" cy="67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6"/>
          <p:cNvPicPr preferRelativeResize="0"/>
          <p:nvPr/>
        </p:nvPicPr>
        <p:blipFill rotWithShape="1">
          <a:blip r:embed="rId4">
            <a:lum bright="70000" contrast="-70000"/>
            <a:alphaModFix/>
          </a:blip>
          <a:srcRect/>
          <a:stretch/>
        </p:blipFill>
        <p:spPr>
          <a:xfrm>
            <a:off x="4146522" y="2423197"/>
            <a:ext cx="972884" cy="972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93;p16"/>
          <p:cNvGrpSpPr/>
          <p:nvPr/>
        </p:nvGrpSpPr>
        <p:grpSpPr>
          <a:xfrm>
            <a:off x="432027" y="1598155"/>
            <a:ext cx="1391583" cy="1135949"/>
            <a:chOff x="274253" y="1636606"/>
            <a:chExt cx="1475385" cy="1204355"/>
          </a:xfrm>
        </p:grpSpPr>
        <p:pic>
          <p:nvPicPr>
            <p:cNvPr id="31" name="Google Shape;94;p16"/>
            <p:cNvPicPr preferRelativeResize="0"/>
            <p:nvPr/>
          </p:nvPicPr>
          <p:blipFill rotWithShape="1">
            <a:blip r:embed="rId5">
              <a:alphaModFix/>
              <a:lum bright="70000" contrast="-70000"/>
            </a:blip>
            <a:srcRect/>
            <a:stretch/>
          </p:blipFill>
          <p:spPr>
            <a:xfrm>
              <a:off x="409767" y="1636606"/>
              <a:ext cx="1204356" cy="1204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95;p16"/>
            <p:cNvSpPr txBox="1"/>
            <p:nvPr/>
          </p:nvSpPr>
          <p:spPr>
            <a:xfrm>
              <a:off x="274253" y="1852301"/>
              <a:ext cx="1475385" cy="424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de-DE" sz="2000" b="1" dirty="0" err="1">
                  <a:solidFill>
                    <a:schemeClr val="dk1">
                      <a:alpha val="3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Doctor</a:t>
              </a:r>
              <a:endParaRPr sz="2000" b="1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" name="Google Shape;97;p16"/>
          <p:cNvCxnSpPr/>
          <p:nvPr/>
        </p:nvCxnSpPr>
        <p:spPr>
          <a:xfrm>
            <a:off x="5182958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" name="Google Shape;98;p16"/>
          <p:cNvSpPr txBox="1"/>
          <p:nvPr/>
        </p:nvSpPr>
        <p:spPr>
          <a:xfrm>
            <a:off x="4820173" y="5406961"/>
            <a:ext cx="29141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Biometric</a:t>
            </a:r>
            <a:r>
              <a:rPr lang="de-DE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1" dirty="0">
              <a:solidFill>
                <a:srgbClr val="002060">
                  <a:alpha val="30000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;p16"/>
          <p:cNvPicPr preferRelativeResize="0"/>
          <p:nvPr/>
        </p:nvPicPr>
        <p:blipFill rotWithShape="1">
          <a:blip r:embed="rId6">
            <a:lum bright="70000" contrast="-70000"/>
            <a:alphaModFix/>
          </a:blip>
          <a:srcRect/>
          <a:stretch/>
        </p:blipFill>
        <p:spPr>
          <a:xfrm>
            <a:off x="624598" y="4965728"/>
            <a:ext cx="875280" cy="875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3;p16"/>
          <p:cNvCxnSpPr/>
          <p:nvPr/>
        </p:nvCxnSpPr>
        <p:spPr>
          <a:xfrm>
            <a:off x="1609404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7" name="Google Shape;105;p16"/>
          <p:cNvPicPr preferRelativeResize="0"/>
          <p:nvPr/>
        </p:nvPicPr>
        <p:blipFill rotWithShape="1">
          <a:blip r:embed="rId7">
            <a:alphaModFix/>
            <a:biLevel thresh="75000"/>
          </a:blip>
          <a:srcRect/>
          <a:stretch/>
        </p:blipFill>
        <p:spPr>
          <a:xfrm>
            <a:off x="4178202" y="4736955"/>
            <a:ext cx="895229" cy="14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6;p16"/>
          <p:cNvSpPr txBox="1"/>
          <p:nvPr/>
        </p:nvSpPr>
        <p:spPr>
          <a:xfrm rot="2812175">
            <a:off x="3934318" y="5128684"/>
            <a:ext cx="139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07;p16"/>
          <p:cNvPicPr preferRelativeResize="0"/>
          <p:nvPr/>
        </p:nvPicPr>
        <p:blipFill rotWithShape="1">
          <a:blip r:embed="rId8">
            <a:alphaModFix/>
            <a:biLevel thresh="75000"/>
          </a:blip>
          <a:srcRect/>
          <a:stretch/>
        </p:blipFill>
        <p:spPr>
          <a:xfrm>
            <a:off x="7624651" y="1435967"/>
            <a:ext cx="894433" cy="146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8;p16"/>
          <p:cNvSpPr txBox="1"/>
          <p:nvPr/>
        </p:nvSpPr>
        <p:spPr>
          <a:xfrm rot="20669139">
            <a:off x="7475415" y="1524203"/>
            <a:ext cx="1320100" cy="875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de-DE" sz="1600" b="1" i="0" u="none" strike="noStrike" cap="none" dirty="0">
                <a:solidFill>
                  <a:schemeClr val="dk1">
                    <a:alpha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9;p16"/>
          <p:cNvSpPr txBox="1"/>
          <p:nvPr/>
        </p:nvSpPr>
        <p:spPr>
          <a:xfrm rot="20669139">
            <a:off x="7323396" y="1607504"/>
            <a:ext cx="1320100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113;p16"/>
          <p:cNvCxnSpPr/>
          <p:nvPr/>
        </p:nvCxnSpPr>
        <p:spPr>
          <a:xfrm>
            <a:off x="434610" y="4469817"/>
            <a:ext cx="8059500" cy="0"/>
          </a:xfrm>
          <a:prstGeom prst="straightConnector1">
            <a:avLst/>
          </a:prstGeom>
          <a:noFill/>
          <a:ln w="19050" cap="flat" cmpd="sng">
            <a:solidFill>
              <a:srgbClr val="003865">
                <a:alpha val="30000"/>
              </a:srgbClr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" name="Google Shape;114;p16"/>
          <p:cNvCxnSpPr/>
          <p:nvPr/>
        </p:nvCxnSpPr>
        <p:spPr>
          <a:xfrm>
            <a:off x="4632964" y="3527949"/>
            <a:ext cx="0" cy="81000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" name="Google Shape;115;p16"/>
          <p:cNvSpPr txBox="1"/>
          <p:nvPr/>
        </p:nvSpPr>
        <p:spPr>
          <a:xfrm>
            <a:off x="529410" y="4050784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marL="0" lv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6888A2">
                    <a:alpha val="30000"/>
                  </a:srgbClr>
                </a:solidFill>
              </a:defRPr>
            </a:lvl1pPr>
          </a:lstStyle>
          <a:p>
            <a:r>
              <a:rPr lang="de-DE" dirty="0"/>
              <a:t>Remote</a:t>
            </a:r>
            <a:r>
              <a:rPr lang="de-DE" dirty="0">
                <a:solidFill>
                  <a:srgbClr val="6888A2"/>
                </a:solidFill>
              </a:rPr>
              <a:t> </a:t>
            </a:r>
            <a:r>
              <a:rPr lang="de-DE" dirty="0" err="1"/>
              <a:t>storage</a:t>
            </a:r>
            <a:endParaRPr dirty="0"/>
          </a:p>
        </p:txBody>
      </p:sp>
      <p:cxnSp>
        <p:nvCxnSpPr>
          <p:cNvPr id="28" name="Google Shape;117;p16"/>
          <p:cNvCxnSpPr/>
          <p:nvPr/>
        </p:nvCxnSpPr>
        <p:spPr>
          <a:xfrm flipH="1">
            <a:off x="5240565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Google Shape;98;p16"/>
          <p:cNvSpPr txBox="1"/>
          <p:nvPr/>
        </p:nvSpPr>
        <p:spPr>
          <a:xfrm>
            <a:off x="1388013" y="5406961"/>
            <a:ext cx="29141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Psychometric</a:t>
            </a:r>
            <a:r>
              <a:rPr lang="de-DE" sz="1800" b="1" dirty="0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1" dirty="0">
              <a:solidFill>
                <a:srgbClr val="002060">
                  <a:alpha val="30000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117;p16"/>
          <p:cNvCxnSpPr/>
          <p:nvPr/>
        </p:nvCxnSpPr>
        <p:spPr>
          <a:xfrm>
            <a:off x="1852157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115;p16"/>
          <p:cNvSpPr txBox="1"/>
          <p:nvPr/>
        </p:nvSpPr>
        <p:spPr>
          <a:xfrm>
            <a:off x="529410" y="4421462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6888A2">
                    <a:alpha val="30000"/>
                  </a:srgbClr>
                </a:solidFill>
              </a:rPr>
              <a:t>Local</a:t>
            </a:r>
            <a:r>
              <a:rPr lang="de-DE" sz="1800" b="1" dirty="0">
                <a:solidFill>
                  <a:srgbClr val="6888A2">
                    <a:alpha val="30000"/>
                  </a:srgbClr>
                </a:solidFill>
              </a:rPr>
              <a:t> </a:t>
            </a:r>
            <a:r>
              <a:rPr lang="de-DE" sz="1800" b="1" dirty="0" err="1">
                <a:solidFill>
                  <a:srgbClr val="6888A2">
                    <a:alpha val="30000"/>
                  </a:srgbClr>
                </a:solidFill>
              </a:rPr>
              <a:t>storage</a:t>
            </a:r>
            <a:endParaRPr sz="1800" b="1" dirty="0">
              <a:solidFill>
                <a:srgbClr val="6888A2">
                  <a:alpha val="30000"/>
                </a:srgbClr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Insa Suchantke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97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Insa Suchantke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6400" y="310568"/>
            <a:ext cx="8135937" cy="360362"/>
          </a:xfrm>
        </p:spPr>
        <p:txBody>
          <a:bodyPr/>
          <a:lstStyle/>
          <a:p>
            <a:r>
              <a:rPr lang="en-US" dirty="0"/>
              <a:t>Design decisions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12</a:t>
            </a:fld>
            <a:endParaRPr lang="en-US" noProof="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89" y="1693998"/>
            <a:ext cx="2683099" cy="477906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7" y="1696469"/>
            <a:ext cx="2388294" cy="477658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424172" y="878773"/>
            <a:ext cx="1784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/>
                <a:ea typeface="+mn-ea"/>
                <a:cs typeface="+mn-cs"/>
              </a:rPr>
              <a:t>Simple </a:t>
            </a:r>
            <a:r>
              <a:rPr lang="de-DE" b="1" dirty="0" err="1">
                <a:latin typeface="Arial"/>
                <a:ea typeface="+mn-ea"/>
                <a:cs typeface="+mn-cs"/>
              </a:rPr>
              <a:t>menu</a:t>
            </a:r>
            <a:endParaRPr lang="de-DE" b="1" dirty="0"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082498" y="873643"/>
            <a:ext cx="1784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Arial"/>
                <a:ea typeface="+mn-ea"/>
                <a:cs typeface="+mn-cs"/>
              </a:rPr>
              <a:t>Good</a:t>
            </a:r>
            <a:r>
              <a:rPr lang="de-DE" b="1" dirty="0">
                <a:latin typeface="Arial"/>
                <a:ea typeface="+mn-ea"/>
                <a:cs typeface="+mn-cs"/>
              </a:rPr>
              <a:t> </a:t>
            </a:r>
            <a:r>
              <a:rPr lang="de-DE" b="1" dirty="0" err="1">
                <a:latin typeface="Arial"/>
                <a:ea typeface="+mn-ea"/>
                <a:cs typeface="+mn-cs"/>
              </a:rPr>
              <a:t>contrast</a:t>
            </a:r>
            <a:endParaRPr lang="de-DE" b="1" dirty="0">
              <a:latin typeface="Arial"/>
              <a:ea typeface="+mn-ea"/>
              <a:cs typeface="+mn-cs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081633" y="2274317"/>
            <a:ext cx="1784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/>
                <a:ea typeface="+mn-ea"/>
                <a:cs typeface="+mn-cs"/>
              </a:rPr>
              <a:t>Large </a:t>
            </a:r>
            <a:r>
              <a:rPr lang="de-DE" b="1" dirty="0" err="1">
                <a:latin typeface="Arial"/>
                <a:ea typeface="+mn-ea"/>
                <a:cs typeface="+mn-cs"/>
              </a:rPr>
              <a:t>buttons</a:t>
            </a:r>
            <a:endParaRPr lang="de-DE" b="1" dirty="0">
              <a:latin typeface="Arial"/>
              <a:ea typeface="+mn-ea"/>
              <a:cs typeface="+mn-cs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84709" y="2458983"/>
            <a:ext cx="178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/>
                <a:ea typeface="+mn-ea"/>
                <a:cs typeface="+mn-cs"/>
              </a:rPr>
              <a:t>Icons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994255" y="3984708"/>
            <a:ext cx="1784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latin typeface="Arial"/>
                <a:ea typeface="+mn-ea"/>
                <a:cs typeface="+mn-cs"/>
              </a:rPr>
              <a:t>Good</a:t>
            </a:r>
            <a:r>
              <a:rPr lang="de-DE" b="1" dirty="0">
                <a:latin typeface="Arial"/>
                <a:ea typeface="+mn-ea"/>
                <a:cs typeface="+mn-cs"/>
              </a:rPr>
              <a:t> </a:t>
            </a:r>
            <a:r>
              <a:rPr lang="de-DE" b="1" dirty="0" err="1">
                <a:latin typeface="Arial"/>
                <a:ea typeface="+mn-ea"/>
                <a:cs typeface="+mn-cs"/>
              </a:rPr>
              <a:t>legibility</a:t>
            </a:r>
            <a:endParaRPr lang="de-DE" b="1" dirty="0">
              <a:latin typeface="Arial"/>
              <a:ea typeface="+mn-ea"/>
              <a:cs typeface="+mn-cs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184709" y="3984708"/>
            <a:ext cx="1784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Arial"/>
                <a:ea typeface="+mn-ea"/>
                <a:cs typeface="+mn-cs"/>
              </a:rPr>
              <a:t>Card </a:t>
            </a:r>
            <a:r>
              <a:rPr lang="de-DE" b="1" dirty="0" err="1">
                <a:latin typeface="Arial"/>
                <a:ea typeface="+mn-ea"/>
                <a:cs typeface="+mn-cs"/>
              </a:rPr>
              <a:t>layout</a:t>
            </a:r>
            <a:endParaRPr lang="de-DE" b="1" dirty="0">
              <a:latin typeface="Arial"/>
              <a:ea typeface="+mn-ea"/>
              <a:cs typeface="+mn-cs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347538" y="6420630"/>
            <a:ext cx="49526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rPr>
              <a:t>[6]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858786" y="6419917"/>
            <a:ext cx="49526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49654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 - Interview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Insa Suchantke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624884" y="1445562"/>
            <a:ext cx="4912750" cy="526354"/>
            <a:chOff x="626731" y="1062500"/>
            <a:chExt cx="4912750" cy="526354"/>
          </a:xfrm>
        </p:grpSpPr>
        <p:sp>
          <p:nvSpPr>
            <p:cNvPr id="13" name="Textfeld 12"/>
            <p:cNvSpPr txBox="1"/>
            <p:nvPr/>
          </p:nvSpPr>
          <p:spPr>
            <a:xfrm>
              <a:off x="1350926" y="1099487"/>
              <a:ext cx="4188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75"/>
                </a:spcBef>
                <a:buClr>
                  <a:srgbClr val="003366"/>
                </a:buClr>
              </a:pPr>
              <a:r>
                <a:rPr lang="de-DE" b="1" dirty="0" err="1">
                  <a:latin typeface="Arial"/>
                  <a:ea typeface="+mn-ea"/>
                  <a:cs typeface="+mn-cs"/>
                </a:rPr>
                <a:t>Build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  <a:r>
                <a:rPr lang="de-DE" b="1" dirty="0" err="1">
                  <a:latin typeface="Arial"/>
                  <a:ea typeface="+mn-ea"/>
                  <a:cs typeface="+mn-cs"/>
                </a:rPr>
                <a:t>trust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  <a:r>
                <a:rPr lang="de-DE" b="1" dirty="0" err="1">
                  <a:latin typeface="Arial"/>
                  <a:ea typeface="+mn-ea"/>
                  <a:cs typeface="+mn-cs"/>
                </a:rPr>
                <a:t>and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  <a:r>
                <a:rPr lang="de-DE" b="1" dirty="0" err="1">
                  <a:latin typeface="Arial"/>
                  <a:ea typeface="+mn-ea"/>
                  <a:cs typeface="+mn-cs"/>
                </a:rPr>
                <a:t>acceptance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731" y="1062500"/>
              <a:ext cx="526354" cy="526354"/>
            </a:xfrm>
            <a:prstGeom prst="rect">
              <a:avLst/>
            </a:prstGeom>
          </p:spPr>
        </p:pic>
      </p:grpSp>
      <p:grpSp>
        <p:nvGrpSpPr>
          <p:cNvPr id="6" name="Gruppieren 5"/>
          <p:cNvGrpSpPr/>
          <p:nvPr/>
        </p:nvGrpSpPr>
        <p:grpSpPr>
          <a:xfrm>
            <a:off x="626400" y="2900331"/>
            <a:ext cx="4909719" cy="520293"/>
            <a:chOff x="629762" y="3573719"/>
            <a:chExt cx="4909719" cy="520293"/>
          </a:xfrm>
        </p:grpSpPr>
        <p:sp>
          <p:nvSpPr>
            <p:cNvPr id="15" name="Textfeld 14"/>
            <p:cNvSpPr txBox="1"/>
            <p:nvPr/>
          </p:nvSpPr>
          <p:spPr>
            <a:xfrm>
              <a:off x="1350926" y="3603034"/>
              <a:ext cx="41885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75"/>
                </a:spcBef>
                <a:buClr>
                  <a:srgbClr val="003366"/>
                </a:buClr>
              </a:pPr>
              <a:r>
                <a:rPr lang="de-DE" b="1" dirty="0" err="1">
                  <a:latin typeface="Arial"/>
                  <a:ea typeface="+mn-ea"/>
                  <a:cs typeface="+mn-cs"/>
                </a:rPr>
                <a:t>Avoid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  <a:r>
                <a:rPr lang="de-DE" b="1" dirty="0" err="1">
                  <a:latin typeface="Arial"/>
                  <a:ea typeface="+mn-ea"/>
                  <a:cs typeface="+mn-cs"/>
                </a:rPr>
                <a:t>confusion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62" y="3573719"/>
              <a:ext cx="520293" cy="520293"/>
            </a:xfrm>
            <a:prstGeom prst="rect">
              <a:avLst/>
            </a:prstGeom>
          </p:spPr>
        </p:pic>
      </p:grpSp>
      <p:grpSp>
        <p:nvGrpSpPr>
          <p:cNvPr id="4" name="Gruppieren 3"/>
          <p:cNvGrpSpPr/>
          <p:nvPr/>
        </p:nvGrpSpPr>
        <p:grpSpPr>
          <a:xfrm>
            <a:off x="626400" y="4349039"/>
            <a:ext cx="6499380" cy="519724"/>
            <a:chOff x="630046" y="4841310"/>
            <a:chExt cx="6499380" cy="519724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46" y="4841310"/>
              <a:ext cx="519724" cy="519724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1350926" y="4866150"/>
              <a:ext cx="5778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475"/>
                </a:spcBef>
                <a:buClr>
                  <a:srgbClr val="003366"/>
                </a:buClr>
              </a:pPr>
              <a:r>
                <a:rPr lang="de-DE" b="1" dirty="0">
                  <a:latin typeface="Arial"/>
                  <a:ea typeface="+mn-ea"/>
                  <a:cs typeface="+mn-cs"/>
                </a:rPr>
                <a:t>Easy </a:t>
              </a:r>
              <a:r>
                <a:rPr lang="de-DE" b="1" dirty="0" err="1">
                  <a:latin typeface="Arial"/>
                  <a:ea typeface="+mn-ea"/>
                  <a:cs typeface="+mn-cs"/>
                </a:rPr>
                <a:t>understanding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  <a:r>
                <a:rPr lang="de-DE" b="1" dirty="0" err="1">
                  <a:latin typeface="Arial"/>
                  <a:ea typeface="+mn-ea"/>
                  <a:cs typeface="+mn-cs"/>
                </a:rPr>
                <a:t>of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  <a:r>
                <a:rPr lang="de-DE" b="1" dirty="0" err="1">
                  <a:latin typeface="Arial"/>
                  <a:ea typeface="+mn-ea"/>
                  <a:cs typeface="+mn-cs"/>
                </a:rPr>
                <a:t>the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  <a:r>
                <a:rPr lang="de-DE" b="1" dirty="0" err="1">
                  <a:latin typeface="Arial"/>
                  <a:ea typeface="+mn-ea"/>
                  <a:cs typeface="+mn-cs"/>
                </a:rPr>
                <a:t>content</a:t>
              </a:r>
              <a:r>
                <a:rPr lang="de-DE" b="1" dirty="0"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45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19" y="1112838"/>
            <a:ext cx="2647950" cy="52959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112838"/>
            <a:ext cx="2647950" cy="52959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screen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14</a:t>
            </a:fld>
            <a:endParaRPr lang="en-US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Insa Suchantke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235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69" y="1112838"/>
            <a:ext cx="2647800" cy="52956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112838"/>
            <a:ext cx="2647950" cy="52959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screen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15</a:t>
            </a:fld>
            <a:endParaRPr lang="en-US" noProof="0" dirty="0"/>
          </a:p>
        </p:txBody>
      </p:sp>
      <p:sp>
        <p:nvSpPr>
          <p:cNvPr id="8" name="Textfeld 7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Insa Suchantke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71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screen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16</a:t>
            </a:fld>
            <a:endParaRPr lang="en-US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Insa Suchantke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1112838"/>
            <a:ext cx="26479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screen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17</a:t>
            </a:fld>
            <a:endParaRPr lang="en-US" noProof="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112838"/>
            <a:ext cx="2647950" cy="5295900"/>
          </a:xfrm>
        </p:spPr>
      </p:pic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619" y="1112838"/>
            <a:ext cx="2647950" cy="5295900"/>
          </a:xfrm>
        </p:spPr>
      </p:pic>
      <p:sp>
        <p:nvSpPr>
          <p:cNvPr id="7" name="Textfeld 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Insa Suchantke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6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18</a:t>
            </a:fld>
            <a:endParaRPr lang="en-US" noProof="0"/>
          </a:p>
        </p:txBody>
      </p:sp>
      <p:pic>
        <p:nvPicPr>
          <p:cNvPr id="33" name="Google Shape;88;p16"/>
          <p:cNvPicPr preferRelativeResize="0"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/>
          <a:stretch/>
        </p:blipFill>
        <p:spPr>
          <a:xfrm flipH="1">
            <a:off x="7845636" y="5066644"/>
            <a:ext cx="673448" cy="67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6"/>
          <p:cNvPicPr preferRelativeResize="0"/>
          <p:nvPr/>
        </p:nvPicPr>
        <p:blipFill rotWithShape="1">
          <a:blip r:embed="rId4">
            <a:alphaModFix/>
            <a:biLevel thresh="75000"/>
          </a:blip>
          <a:srcRect/>
          <a:stretch/>
        </p:blipFill>
        <p:spPr>
          <a:xfrm>
            <a:off x="4146522" y="2423197"/>
            <a:ext cx="972884" cy="972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93;p16"/>
          <p:cNvGrpSpPr/>
          <p:nvPr/>
        </p:nvGrpSpPr>
        <p:grpSpPr>
          <a:xfrm>
            <a:off x="432027" y="1598155"/>
            <a:ext cx="1391583" cy="1135949"/>
            <a:chOff x="274253" y="1636606"/>
            <a:chExt cx="1475385" cy="1204355"/>
          </a:xfrm>
        </p:grpSpPr>
        <p:pic>
          <p:nvPicPr>
            <p:cNvPr id="31" name="Google Shape;94;p16"/>
            <p:cNvPicPr preferRelativeResize="0"/>
            <p:nvPr/>
          </p:nvPicPr>
          <p:blipFill rotWithShape="1">
            <a:blip r:embed="rId5">
              <a:alphaModFix/>
              <a:biLevel thresh="75000"/>
            </a:blip>
            <a:srcRect/>
            <a:stretch/>
          </p:blipFill>
          <p:spPr>
            <a:xfrm>
              <a:off x="409767" y="1636606"/>
              <a:ext cx="1204356" cy="1204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95;p16"/>
            <p:cNvSpPr txBox="1"/>
            <p:nvPr/>
          </p:nvSpPr>
          <p:spPr>
            <a:xfrm>
              <a:off x="274253" y="1852301"/>
              <a:ext cx="1475385" cy="424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de-DE" sz="2000" b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Doctor</a:t>
              </a:r>
              <a:endParaRPr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" name="Google Shape;97;p16"/>
          <p:cNvCxnSpPr/>
          <p:nvPr/>
        </p:nvCxnSpPr>
        <p:spPr>
          <a:xfrm>
            <a:off x="5182958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" name="Google Shape;98;p16"/>
          <p:cNvSpPr txBox="1"/>
          <p:nvPr/>
        </p:nvSpPr>
        <p:spPr>
          <a:xfrm>
            <a:off x="4820173" y="5406961"/>
            <a:ext cx="29141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Biometric</a:t>
            </a:r>
            <a:r>
              <a:rPr lang="de-DE" sz="18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dirty="0">
              <a:solidFill>
                <a:srgbClr val="002060">
                  <a:alpha val="40000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;p16"/>
          <p:cNvPicPr preferRelativeResize="0"/>
          <p:nvPr/>
        </p:nvPicPr>
        <p:blipFill rotWithShape="1">
          <a:blip r:embed="rId6">
            <a:lum bright="70000" contrast="-70000"/>
            <a:alphaModFix/>
          </a:blip>
          <a:srcRect/>
          <a:stretch/>
        </p:blipFill>
        <p:spPr>
          <a:xfrm>
            <a:off x="624598" y="4965728"/>
            <a:ext cx="875280" cy="875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3;p16"/>
          <p:cNvCxnSpPr/>
          <p:nvPr/>
        </p:nvCxnSpPr>
        <p:spPr>
          <a:xfrm>
            <a:off x="1609404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7" name="Google Shape;105;p16"/>
          <p:cNvPicPr preferRelativeResize="0"/>
          <p:nvPr/>
        </p:nvPicPr>
        <p:blipFill rotWithShape="1">
          <a:blip r:embed="rId7">
            <a:alphaModFix/>
            <a:biLevel thresh="75000"/>
          </a:blip>
          <a:srcRect/>
          <a:stretch/>
        </p:blipFill>
        <p:spPr>
          <a:xfrm>
            <a:off x="4178202" y="4736955"/>
            <a:ext cx="895229" cy="14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6;p16"/>
          <p:cNvSpPr txBox="1"/>
          <p:nvPr/>
        </p:nvSpPr>
        <p:spPr>
          <a:xfrm rot="2812175">
            <a:off x="3934318" y="5128684"/>
            <a:ext cx="139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07;p16"/>
          <p:cNvPicPr preferRelativeResize="0"/>
          <p:nvPr/>
        </p:nvPicPr>
        <p:blipFill rotWithShape="1">
          <a:blip r:embed="rId8">
            <a:alphaModFix/>
            <a:lum bright="70000" contrast="-70000"/>
          </a:blip>
          <a:srcRect/>
          <a:stretch/>
        </p:blipFill>
        <p:spPr>
          <a:xfrm>
            <a:off x="7624651" y="1435967"/>
            <a:ext cx="894433" cy="146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8;p16"/>
          <p:cNvSpPr txBox="1"/>
          <p:nvPr/>
        </p:nvSpPr>
        <p:spPr>
          <a:xfrm rot="20669139">
            <a:off x="7475415" y="1524203"/>
            <a:ext cx="1320100" cy="875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sz="1600" b="1" dirty="0" err="1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600" b="1" i="0" u="none" strike="noStrike" cap="none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de-DE" sz="1600" b="1" i="0" u="none" strike="noStrike" cap="none" dirty="0">
                <a:solidFill>
                  <a:schemeClr val="dk1">
                    <a:alpha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600" b="1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Kin</a:t>
            </a:r>
            <a:endParaRPr sz="1600" b="1" dirty="0">
              <a:solidFill>
                <a:schemeClr val="dk1">
                  <a:alpha val="3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9;p16"/>
          <p:cNvSpPr txBox="1"/>
          <p:nvPr/>
        </p:nvSpPr>
        <p:spPr>
          <a:xfrm rot="20669139">
            <a:off x="7323396" y="1607504"/>
            <a:ext cx="1320100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600" b="1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endParaRPr sz="1600" b="1" dirty="0">
              <a:solidFill>
                <a:schemeClr val="dk1">
                  <a:alpha val="3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113;p16"/>
          <p:cNvCxnSpPr/>
          <p:nvPr/>
        </p:nvCxnSpPr>
        <p:spPr>
          <a:xfrm>
            <a:off x="434610" y="4469817"/>
            <a:ext cx="8059500" cy="0"/>
          </a:xfrm>
          <a:prstGeom prst="straightConnector1">
            <a:avLst/>
          </a:prstGeom>
          <a:noFill/>
          <a:ln w="19050" cap="flat" cmpd="sng">
            <a:solidFill>
              <a:srgbClr val="003865">
                <a:alpha val="30000"/>
              </a:srgbClr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" name="Google Shape;114;p16"/>
          <p:cNvCxnSpPr/>
          <p:nvPr/>
        </p:nvCxnSpPr>
        <p:spPr>
          <a:xfrm>
            <a:off x="4632964" y="3527949"/>
            <a:ext cx="0" cy="8100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" name="Google Shape;115;p16"/>
          <p:cNvSpPr txBox="1"/>
          <p:nvPr/>
        </p:nvSpPr>
        <p:spPr>
          <a:xfrm>
            <a:off x="529410" y="4050784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marL="0" lv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6888A2">
                    <a:alpha val="30000"/>
                  </a:srgbClr>
                </a:solidFill>
              </a:defRPr>
            </a:lvl1pPr>
          </a:lstStyle>
          <a:p>
            <a:r>
              <a:rPr lang="de-DE" dirty="0"/>
              <a:t>Remote</a:t>
            </a:r>
            <a:r>
              <a:rPr lang="de-DE" dirty="0">
                <a:solidFill>
                  <a:srgbClr val="6888A2"/>
                </a:solidFill>
              </a:rPr>
              <a:t> </a:t>
            </a:r>
            <a:r>
              <a:rPr lang="de-DE" dirty="0" err="1"/>
              <a:t>storage</a:t>
            </a:r>
            <a:endParaRPr dirty="0"/>
          </a:p>
        </p:txBody>
      </p:sp>
      <p:cxnSp>
        <p:nvCxnSpPr>
          <p:cNvPr id="28" name="Google Shape;117;p16"/>
          <p:cNvCxnSpPr/>
          <p:nvPr/>
        </p:nvCxnSpPr>
        <p:spPr>
          <a:xfrm flipH="1">
            <a:off x="5240565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Google Shape;98;p16"/>
          <p:cNvSpPr txBox="1"/>
          <p:nvPr/>
        </p:nvSpPr>
        <p:spPr>
          <a:xfrm>
            <a:off x="1388013" y="5406961"/>
            <a:ext cx="29141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Psychometric</a:t>
            </a:r>
            <a:r>
              <a:rPr lang="de-DE" sz="1800" b="1" dirty="0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1" dirty="0">
              <a:solidFill>
                <a:srgbClr val="002060">
                  <a:alpha val="30000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117;p16"/>
          <p:cNvCxnSpPr/>
          <p:nvPr/>
        </p:nvCxnSpPr>
        <p:spPr>
          <a:xfrm>
            <a:off x="1852157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115;p16"/>
          <p:cNvSpPr txBox="1"/>
          <p:nvPr/>
        </p:nvSpPr>
        <p:spPr>
          <a:xfrm>
            <a:off x="529410" y="4421462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6888A2">
                    <a:alpha val="30000"/>
                  </a:srgbClr>
                </a:solidFill>
              </a:rPr>
              <a:t>Local</a:t>
            </a:r>
            <a:r>
              <a:rPr lang="de-DE" sz="1800" b="1" dirty="0">
                <a:solidFill>
                  <a:srgbClr val="6888A2">
                    <a:alpha val="30000"/>
                  </a:srgbClr>
                </a:solidFill>
              </a:rPr>
              <a:t> </a:t>
            </a:r>
            <a:r>
              <a:rPr lang="de-DE" sz="1800" b="1" dirty="0" err="1">
                <a:solidFill>
                  <a:srgbClr val="6888A2">
                    <a:alpha val="30000"/>
                  </a:srgbClr>
                </a:solidFill>
              </a:rPr>
              <a:t>storage</a:t>
            </a:r>
            <a:endParaRPr sz="1800" b="1" dirty="0">
              <a:solidFill>
                <a:srgbClr val="6888A2">
                  <a:alpha val="30000"/>
                </a:srgbClr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49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19</a:t>
            </a:fld>
            <a:endParaRPr lang="en-US" noProof="0" dirty="0"/>
          </a:p>
        </p:txBody>
      </p:sp>
      <p:pic>
        <p:nvPicPr>
          <p:cNvPr id="7" name="video_2019-12-13_16-47-58">
            <a:hlinkClick r:id="" action="ppaction://media"/>
            <a:extLst>
              <a:ext uri="{FF2B5EF4-FFF2-40B4-BE49-F238E27FC236}">
                <a16:creationId xmlns:a16="http://schemas.microsoft.com/office/drawing/2014/main" id="{4055933C-405A-4382-A43A-1F9BE65E38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8638" y="1122463"/>
            <a:ext cx="2931459" cy="521148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2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DE6805F-D136-4EDF-8498-626726BB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270000"/>
            <a:ext cx="8135937" cy="5138000"/>
          </a:xfrm>
        </p:spPr>
        <p:txBody>
          <a:bodyPr/>
          <a:lstStyle/>
          <a:p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Owner</a:t>
            </a:r>
            <a:r>
              <a:rPr lang="de-DE" dirty="0"/>
              <a:t>		</a:t>
            </a:r>
            <a:r>
              <a:rPr lang="de-DE" b="0" dirty="0"/>
              <a:t>Dr. med. </a:t>
            </a:r>
          </a:p>
          <a:p>
            <a:r>
              <a:rPr lang="de-DE" b="0" dirty="0"/>
              <a:t>						Tobias Steigleder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Scrum</a:t>
            </a:r>
            <a:r>
              <a:rPr lang="de-DE" dirty="0"/>
              <a:t> Master		</a:t>
            </a:r>
            <a:r>
              <a:rPr lang="de-DE" b="0" dirty="0"/>
              <a:t>Malte </a:t>
            </a:r>
            <a:r>
              <a:rPr lang="de-DE" b="0" dirty="0" err="1"/>
              <a:t>Ollenschläger</a:t>
            </a:r>
            <a:r>
              <a:rPr lang="de-DE" b="0" dirty="0"/>
              <a:t>, M. Sc. </a:t>
            </a:r>
          </a:p>
          <a:p>
            <a:r>
              <a:rPr lang="de-DE" dirty="0"/>
              <a:t>						</a:t>
            </a:r>
            <a:r>
              <a:rPr lang="de-DE" b="0" dirty="0" err="1"/>
              <a:t>Imrana</a:t>
            </a:r>
            <a:r>
              <a:rPr lang="de-DE" b="0" dirty="0"/>
              <a:t> Abdullahi </a:t>
            </a:r>
            <a:r>
              <a:rPr lang="de-DE" b="0" dirty="0" err="1"/>
              <a:t>Yari</a:t>
            </a:r>
            <a:r>
              <a:rPr lang="de-DE" b="0" dirty="0"/>
              <a:t>, M. Sc. </a:t>
            </a:r>
          </a:p>
          <a:p>
            <a:endParaRPr lang="de-DE" sz="500" dirty="0"/>
          </a:p>
          <a:p>
            <a:endParaRPr lang="de-DE" dirty="0"/>
          </a:p>
          <a:p>
            <a:r>
              <a:rPr lang="de-DE" dirty="0"/>
              <a:t>Developer			</a:t>
            </a:r>
            <a:r>
              <a:rPr lang="de-DE" b="0" dirty="0"/>
              <a:t>Klaus Schmidt</a:t>
            </a:r>
          </a:p>
          <a:p>
            <a:r>
              <a:rPr lang="de-DE" b="0" dirty="0"/>
              <a:t>						Insa Suchantke</a:t>
            </a:r>
          </a:p>
          <a:p>
            <a:r>
              <a:rPr lang="de-DE" b="0" dirty="0"/>
              <a:t>						Daniel Wagner</a:t>
            </a:r>
          </a:p>
          <a:p>
            <a:r>
              <a:rPr lang="de-DE" b="0" dirty="0"/>
              <a:t>						Patrick Höfner</a:t>
            </a:r>
          </a:p>
          <a:p>
            <a:r>
              <a:rPr lang="de-DE" b="0" dirty="0"/>
              <a:t>						Ulla Sternemann</a:t>
            </a:r>
          </a:p>
        </p:txBody>
      </p:sp>
      <p:pic>
        <p:nvPicPr>
          <p:cNvPr id="6" name="Grafik 5" descr="Ein Bild, das Messer enthält.&#10;&#10;Automatisch generierte Beschreibung">
            <a:extLst>
              <a:ext uri="{FF2B5EF4-FFF2-40B4-BE49-F238E27FC236}">
                <a16:creationId xmlns:a16="http://schemas.microsoft.com/office/drawing/2014/main" id="{24B024C4-1469-430B-9440-F929EAB7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924" y="1270000"/>
            <a:ext cx="2470651" cy="6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1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3BB64C02-88C0-4A4E-90D8-4FCA62BF5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77" t="19937" r="22351" b="19059"/>
          <a:stretch/>
        </p:blipFill>
        <p:spPr>
          <a:xfrm>
            <a:off x="1419060" y="1636435"/>
            <a:ext cx="6617796" cy="41158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Device </a:t>
            </a:r>
            <a:r>
              <a:rPr lang="de-DE" dirty="0" err="1"/>
              <a:t>selection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14630F-63AD-4AC1-BEF1-77A4E23B37B2}"/>
              </a:ext>
            </a:extLst>
          </p:cNvPr>
          <p:cNvSpPr/>
          <p:nvPr/>
        </p:nvSpPr>
        <p:spPr>
          <a:xfrm>
            <a:off x="3184027" y="2086631"/>
            <a:ext cx="3020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Define task clearly </a:t>
            </a:r>
            <a:endParaRPr lang="en-GB" sz="2000" b="1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778F6D9-E1E1-4D63-99CD-5522886DA1F6}"/>
              </a:ext>
            </a:extLst>
          </p:cNvPr>
          <p:cNvSpPr/>
          <p:nvPr/>
        </p:nvSpPr>
        <p:spPr>
          <a:xfrm>
            <a:off x="3539730" y="2860947"/>
            <a:ext cx="2422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Research devices </a:t>
            </a:r>
            <a:endParaRPr lang="en-GB" sz="2000" b="1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168868A-C71F-4A87-BC8D-C04507BF59F1}"/>
              </a:ext>
            </a:extLst>
          </p:cNvPr>
          <p:cNvSpPr/>
          <p:nvPr/>
        </p:nvSpPr>
        <p:spPr>
          <a:xfrm>
            <a:off x="3424556" y="3519365"/>
            <a:ext cx="2606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Propose integration</a:t>
            </a:r>
            <a:endParaRPr lang="en-GB" sz="2000" b="1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7E7ABE-C797-411B-A461-07A149FAC886}"/>
              </a:ext>
            </a:extLst>
          </p:cNvPr>
          <p:cNvSpPr/>
          <p:nvPr/>
        </p:nvSpPr>
        <p:spPr>
          <a:xfrm>
            <a:off x="4116124" y="4266604"/>
            <a:ext cx="1223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Validate</a:t>
            </a:r>
            <a:r>
              <a:rPr lang="en-US" sz="2000" dirty="0"/>
              <a:t> </a:t>
            </a:r>
            <a:endParaRPr lang="en-GB" sz="2000" dirty="0"/>
          </a:p>
        </p:txBody>
      </p:sp>
      <p:sp>
        <p:nvSpPr>
          <p:cNvPr id="12" name="Textfeld 11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86E2767-0918-431C-B9BE-2A3918511635}"/>
              </a:ext>
            </a:extLst>
          </p:cNvPr>
          <p:cNvSpPr/>
          <p:nvPr/>
        </p:nvSpPr>
        <p:spPr>
          <a:xfrm>
            <a:off x="1900364" y="1197074"/>
            <a:ext cx="5587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err="1"/>
              <a:t>Choose</a:t>
            </a:r>
            <a:r>
              <a:rPr lang="de-DE" sz="2000" b="1" dirty="0"/>
              <a:t> </a:t>
            </a:r>
            <a:r>
              <a:rPr lang="de-DE" sz="2000" b="1" dirty="0" err="1"/>
              <a:t>from</a:t>
            </a:r>
            <a:r>
              <a:rPr lang="de-DE" sz="2000" b="1" dirty="0"/>
              <a:t> </a:t>
            </a:r>
            <a:r>
              <a:rPr lang="de-DE" sz="2000" b="1" dirty="0" err="1"/>
              <a:t>many</a:t>
            </a:r>
            <a:r>
              <a:rPr lang="de-DE" sz="2000" b="1" dirty="0"/>
              <a:t> </a:t>
            </a:r>
            <a:r>
              <a:rPr lang="de-DE" sz="2000" b="1" dirty="0" err="1"/>
              <a:t>solutions</a:t>
            </a:r>
            <a:endParaRPr lang="en-GB" sz="2000" b="1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CA9A523-A853-46DE-B4E1-4F8F5983CD50}"/>
              </a:ext>
            </a:extLst>
          </p:cNvPr>
          <p:cNvSpPr/>
          <p:nvPr/>
        </p:nvSpPr>
        <p:spPr>
          <a:xfrm>
            <a:off x="2781178" y="5868521"/>
            <a:ext cx="3826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Purchase optimal product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240364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21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Device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access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01A500A-6DBD-4A6A-8597-77391886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66"/>
          <a:stretch/>
        </p:blipFill>
        <p:spPr>
          <a:xfrm>
            <a:off x="2505713" y="1780368"/>
            <a:ext cx="4640072" cy="292485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4A87F87-9CE1-4B4D-84D6-E7DC7138BB55}"/>
              </a:ext>
            </a:extLst>
          </p:cNvPr>
          <p:cNvSpPr/>
          <p:nvPr/>
        </p:nvSpPr>
        <p:spPr>
          <a:xfrm>
            <a:off x="6619680" y="4474834"/>
            <a:ext cx="52610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[8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rPr>
              <a:t>]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8CAF0E1-BF34-49C3-BB1E-134F7BC05008}"/>
              </a:ext>
            </a:extLst>
          </p:cNvPr>
          <p:cNvSpPr txBox="1"/>
          <p:nvPr/>
        </p:nvSpPr>
        <p:spPr>
          <a:xfrm>
            <a:off x="1569088" y="5080800"/>
            <a:ext cx="6513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Encrypted</a:t>
            </a:r>
            <a:r>
              <a:rPr lang="de-DE" sz="3200" b="1" dirty="0"/>
              <a:t> </a:t>
            </a:r>
            <a:r>
              <a:rPr lang="de-DE" sz="3200" b="1" dirty="0" err="1"/>
              <a:t>data</a:t>
            </a:r>
            <a:r>
              <a:rPr lang="de-DE" sz="3200" b="1" dirty="0"/>
              <a:t> </a:t>
            </a:r>
            <a:r>
              <a:rPr lang="de-DE" sz="3200" b="1" dirty="0" err="1"/>
              <a:t>poses</a:t>
            </a:r>
            <a:r>
              <a:rPr lang="de-DE" sz="3200" b="1" dirty="0"/>
              <a:t> a </a:t>
            </a:r>
            <a:r>
              <a:rPr lang="de-DE" sz="3200" b="1" dirty="0" err="1"/>
              <a:t>problem</a:t>
            </a:r>
            <a:endParaRPr lang="de-DE" sz="3200" b="1" dirty="0"/>
          </a:p>
        </p:txBody>
      </p:sp>
    </p:spTree>
    <p:extLst>
      <p:ext uri="{BB962C8B-B14F-4D97-AF65-F5344CB8AC3E}">
        <p14:creationId xmlns:p14="http://schemas.microsoft.com/office/powerpoint/2010/main" val="178684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Device „</a:t>
            </a:r>
            <a:r>
              <a:rPr lang="de-DE" dirty="0" err="1"/>
              <a:t>hacking</a:t>
            </a:r>
            <a:r>
              <a:rPr lang="de-DE" dirty="0"/>
              <a:t>“ </a:t>
            </a:r>
            <a:r>
              <a:rPr lang="de-DE" dirty="0" err="1"/>
              <a:t>options</a:t>
            </a:r>
            <a:r>
              <a:rPr lang="de-DE" dirty="0"/>
              <a:t> 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74F3D11-4604-493B-A878-E73D5219F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9095" r="6717" b="8165"/>
          <a:stretch/>
        </p:blipFill>
        <p:spPr bwMode="auto">
          <a:xfrm>
            <a:off x="5193647" y="2068186"/>
            <a:ext cx="3343928" cy="2498425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41A90DA-805B-4FA7-BB59-AD464E7445A6}"/>
              </a:ext>
            </a:extLst>
          </p:cNvPr>
          <p:cNvSpPr txBox="1"/>
          <p:nvPr/>
        </p:nvSpPr>
        <p:spPr>
          <a:xfrm>
            <a:off x="2751249" y="5459118"/>
            <a:ext cx="6546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Requires</a:t>
            </a:r>
            <a:r>
              <a:rPr lang="de-DE" b="1" dirty="0"/>
              <a:t> immense time</a:t>
            </a:r>
            <a:endParaRPr lang="en-GB" b="1" dirty="0"/>
          </a:p>
        </p:txBody>
      </p:sp>
      <p:sp>
        <p:nvSpPr>
          <p:cNvPr id="17" name="Geschweifte Klammer links 16">
            <a:extLst>
              <a:ext uri="{FF2B5EF4-FFF2-40B4-BE49-F238E27FC236}">
                <a16:creationId xmlns:a16="http://schemas.microsoft.com/office/drawing/2014/main" id="{536AE81F-69CA-49BB-8DA2-BBEBD66A416F}"/>
              </a:ext>
            </a:extLst>
          </p:cNvPr>
          <p:cNvSpPr/>
          <p:nvPr/>
        </p:nvSpPr>
        <p:spPr>
          <a:xfrm rot="16200000">
            <a:off x="4353260" y="918129"/>
            <a:ext cx="450850" cy="8368630"/>
          </a:xfrm>
          <a:prstGeom prst="leftBrace">
            <a:avLst/>
          </a:prstGeom>
          <a:ln>
            <a:solidFill>
              <a:srgbClr val="0033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0CCB432-6DA8-4E09-9EB7-9AC0B684563F}"/>
              </a:ext>
            </a:extLst>
          </p:cNvPr>
          <p:cNvSpPr txBox="1"/>
          <p:nvPr/>
        </p:nvSpPr>
        <p:spPr>
          <a:xfrm>
            <a:off x="996022" y="1402684"/>
            <a:ext cx="3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Bluetooth </a:t>
            </a:r>
            <a:r>
              <a:rPr lang="de-DE" b="1" dirty="0" err="1"/>
              <a:t>sniffing</a:t>
            </a:r>
            <a:endParaRPr lang="en-GB" b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3159078-7550-4BEC-884C-4C4F377B8E98}"/>
              </a:ext>
            </a:extLst>
          </p:cNvPr>
          <p:cNvSpPr txBox="1"/>
          <p:nvPr/>
        </p:nvSpPr>
        <p:spPr>
          <a:xfrm>
            <a:off x="5201197" y="1382921"/>
            <a:ext cx="3561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Hardware </a:t>
            </a:r>
            <a:r>
              <a:rPr lang="de-DE" b="1" dirty="0" err="1"/>
              <a:t>level</a:t>
            </a:r>
            <a:r>
              <a:rPr lang="de-DE" b="1" dirty="0"/>
              <a:t> </a:t>
            </a:r>
            <a:r>
              <a:rPr lang="de-DE" b="1" dirty="0" err="1"/>
              <a:t>access</a:t>
            </a:r>
            <a:endParaRPr lang="en-GB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E07EAF-D84E-4B8A-ADF1-FE080E0B12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2777" b="-63696"/>
          <a:stretch/>
        </p:blipFill>
        <p:spPr>
          <a:xfrm>
            <a:off x="1079285" y="2068187"/>
            <a:ext cx="3343928" cy="249842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FC97304-8FC0-4592-B9D8-D1B36C290735}"/>
              </a:ext>
            </a:extLst>
          </p:cNvPr>
          <p:cNvSpPr/>
          <p:nvPr/>
        </p:nvSpPr>
        <p:spPr>
          <a:xfrm>
            <a:off x="4209237" y="4522330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[9]</a:t>
            </a:r>
            <a:endParaRPr lang="en-GB" sz="10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4250D8C-1580-4D80-8B9E-712E57ACCB22}"/>
              </a:ext>
            </a:extLst>
          </p:cNvPr>
          <p:cNvSpPr/>
          <p:nvPr/>
        </p:nvSpPr>
        <p:spPr>
          <a:xfrm>
            <a:off x="8325285" y="4522321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[10]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83381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23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Manufacturer</a:t>
            </a:r>
            <a:r>
              <a:rPr lang="de-DE" dirty="0"/>
              <a:t> </a:t>
            </a:r>
            <a:r>
              <a:rPr lang="de-DE" dirty="0" err="1"/>
              <a:t>cooperation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CA47C59D-D182-460F-8F7D-457B856F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r="8796"/>
          <a:stretch/>
        </p:blipFill>
        <p:spPr bwMode="auto">
          <a:xfrm>
            <a:off x="5057783" y="2771334"/>
            <a:ext cx="2057400" cy="17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BC25953-308A-479A-9FC0-61B15A2A5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39" y="2696890"/>
            <a:ext cx="1639528" cy="164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F51E629E-C2E8-4844-8830-62A121AE7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4" y="1429000"/>
            <a:ext cx="2479531" cy="74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F8DA9483-758F-4A15-B3E8-1FC8A92A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36" y="966434"/>
            <a:ext cx="1639528" cy="164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E0DF141B-50D2-496D-81B6-FA676FD94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938" y="1605048"/>
            <a:ext cx="2892786" cy="37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D66CDD97-F31D-403E-8E75-DCF5FBF079E7}"/>
              </a:ext>
            </a:extLst>
          </p:cNvPr>
          <p:cNvSpPr/>
          <p:nvPr/>
        </p:nvSpPr>
        <p:spPr>
          <a:xfrm rot="16200000">
            <a:off x="4358825" y="902623"/>
            <a:ext cx="450850" cy="8368630"/>
          </a:xfrm>
          <a:prstGeom prst="leftBrace">
            <a:avLst/>
          </a:prstGeom>
          <a:ln>
            <a:solidFill>
              <a:srgbClr val="0033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8578FEA-F6EC-49B7-A2EB-B2D8DF02AE2A}"/>
              </a:ext>
            </a:extLst>
          </p:cNvPr>
          <p:cNvSpPr txBox="1"/>
          <p:nvPr/>
        </p:nvSpPr>
        <p:spPr>
          <a:xfrm>
            <a:off x="1382136" y="5451920"/>
            <a:ext cx="639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Privacy </a:t>
            </a:r>
            <a:r>
              <a:rPr lang="de-DE" b="1" dirty="0" err="1"/>
              <a:t>concerns</a:t>
            </a:r>
            <a:r>
              <a:rPr lang="de-DE" b="1" dirty="0"/>
              <a:t> </a:t>
            </a:r>
            <a:r>
              <a:rPr lang="de-DE" b="1" dirty="0" err="1"/>
              <a:t>prevent</a:t>
            </a:r>
            <a:r>
              <a:rPr lang="de-DE" b="1" dirty="0"/>
              <a:t> </a:t>
            </a:r>
            <a:r>
              <a:rPr lang="de-DE" b="1" dirty="0" err="1"/>
              <a:t>any</a:t>
            </a:r>
            <a:r>
              <a:rPr lang="de-DE" b="1" dirty="0"/>
              <a:t> </a:t>
            </a:r>
            <a:r>
              <a:rPr lang="de-DE" b="1" dirty="0" err="1"/>
              <a:t>cooperation</a:t>
            </a:r>
            <a:endParaRPr lang="en-GB" b="1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D579E29-450C-49CB-9867-A98F23788DB7}"/>
              </a:ext>
            </a:extLst>
          </p:cNvPr>
          <p:cNvSpPr/>
          <p:nvPr/>
        </p:nvSpPr>
        <p:spPr>
          <a:xfrm>
            <a:off x="6745536" y="3921676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[11]</a:t>
            </a:r>
            <a:endParaRPr lang="en-GB" sz="10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6F4DA44-CBCC-4F1C-B5F3-5553C6AFADE0}"/>
              </a:ext>
            </a:extLst>
          </p:cNvPr>
          <p:cNvSpPr/>
          <p:nvPr/>
        </p:nvSpPr>
        <p:spPr>
          <a:xfrm>
            <a:off x="3028601" y="3613892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[12]</a:t>
            </a:r>
            <a:endParaRPr lang="en-GB" sz="10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3169818-8CD8-435A-932B-06626F173F84}"/>
              </a:ext>
            </a:extLst>
          </p:cNvPr>
          <p:cNvSpPr/>
          <p:nvPr/>
        </p:nvSpPr>
        <p:spPr>
          <a:xfrm>
            <a:off x="2642825" y="1992267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[13]</a:t>
            </a:r>
            <a:endParaRPr lang="en-GB" sz="10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FD3495D-EC5F-429D-B2CA-E9128C51348F}"/>
              </a:ext>
            </a:extLst>
          </p:cNvPr>
          <p:cNvSpPr/>
          <p:nvPr/>
        </p:nvSpPr>
        <p:spPr>
          <a:xfrm>
            <a:off x="5078660" y="1937528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[14]</a:t>
            </a:r>
            <a:endParaRPr lang="en-GB" sz="10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06083F9-9BA9-4AD3-A0C3-0464F861F6B7}"/>
              </a:ext>
            </a:extLst>
          </p:cNvPr>
          <p:cNvSpPr/>
          <p:nvPr/>
        </p:nvSpPr>
        <p:spPr>
          <a:xfrm>
            <a:off x="8240714" y="1909304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[15]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000008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community projects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24</a:t>
            </a:fld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30568" y="1832872"/>
            <a:ext cx="3960000" cy="5295600"/>
          </a:xfrm>
        </p:spPr>
        <p:txBody>
          <a:bodyPr/>
          <a:lstStyle/>
          <a:p>
            <a:r>
              <a:rPr lang="de-DE" sz="3200" dirty="0" err="1"/>
              <a:t>Openscale</a:t>
            </a:r>
            <a:endParaRPr lang="de-DE" sz="3200" dirty="0"/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35912D-F67F-4B6F-A9C5-B17FE0262221}"/>
              </a:ext>
            </a:extLst>
          </p:cNvPr>
          <p:cNvSpPr txBox="1"/>
          <p:nvPr/>
        </p:nvSpPr>
        <p:spPr>
          <a:xfrm>
            <a:off x="4282302" y="2633247"/>
            <a:ext cx="47082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/>
              <a:t>BLE </a:t>
            </a:r>
            <a:r>
              <a:rPr lang="de-DE" b="1" dirty="0" err="1"/>
              <a:t>drivers</a:t>
            </a:r>
            <a:r>
              <a:rPr lang="de-DE" b="1" dirty="0"/>
              <a:t> </a:t>
            </a:r>
            <a:r>
              <a:rPr lang="de-DE" b="1" dirty="0" err="1"/>
              <a:t>adapted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b="1" dirty="0"/>
              <a:t>BLE </a:t>
            </a:r>
            <a:r>
              <a:rPr lang="de-DE" b="1" dirty="0" err="1"/>
              <a:t>logging</a:t>
            </a:r>
            <a:r>
              <a:rPr lang="de-DE" b="1" dirty="0"/>
              <a:t> </a:t>
            </a:r>
            <a:r>
              <a:rPr lang="de-DE" b="1" dirty="0" err="1"/>
              <a:t>fused</a:t>
            </a:r>
            <a:endParaRPr lang="de-DE" b="1" dirty="0"/>
          </a:p>
          <a:p>
            <a:pPr>
              <a:lnSpc>
                <a:spcPct val="150000"/>
              </a:lnSpc>
            </a:pPr>
            <a:r>
              <a:rPr lang="de-DE" b="1" dirty="0"/>
              <a:t>Data </a:t>
            </a:r>
            <a:r>
              <a:rPr lang="de-DE" b="1" dirty="0" err="1"/>
              <a:t>management</a:t>
            </a:r>
            <a:r>
              <a:rPr lang="de-DE" b="1" dirty="0"/>
              <a:t> </a:t>
            </a:r>
            <a:r>
              <a:rPr lang="de-DE" b="1" dirty="0" err="1"/>
              <a:t>detached</a:t>
            </a:r>
            <a:endParaRPr lang="de-DE" b="1" dirty="0"/>
          </a:p>
          <a:p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9624A2C-E011-48E1-B2A5-1A6FF5D3DE7B}"/>
              </a:ext>
            </a:extLst>
          </p:cNvPr>
          <p:cNvSpPr/>
          <p:nvPr/>
        </p:nvSpPr>
        <p:spPr>
          <a:xfrm>
            <a:off x="3251264" y="5771414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[16]</a:t>
            </a:r>
            <a:endParaRPr lang="en-GB" sz="10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7BA21A7-CE85-457A-8C82-73A54AF5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58" y="1112400"/>
            <a:ext cx="2644459" cy="4701259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64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and purchase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25</a:t>
            </a:fld>
            <a:endParaRPr lang="en-US" noProof="0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891558" y="1362777"/>
            <a:ext cx="7360885" cy="4428265"/>
            <a:chOff x="984316" y="1112400"/>
            <a:chExt cx="7360885" cy="4428265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EB3CBFF-8B07-4847-93D0-BB2F0614D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316" y="1112400"/>
              <a:ext cx="3321199" cy="442826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FB812C6F-E4FB-45CD-A38C-EA83C7767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002" y="1112400"/>
              <a:ext cx="3321199" cy="442826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feld 8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7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Frontend: What the doctor sees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B31666C-1172-4B44-A1C9-E31359585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16" t="8700" r="21260" b="7148"/>
          <a:stretch/>
        </p:blipFill>
        <p:spPr>
          <a:xfrm>
            <a:off x="773113" y="1488835"/>
            <a:ext cx="7567427" cy="386285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29E9CDD-3F2E-4622-BF18-0A1B7F87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190" y="901087"/>
            <a:ext cx="1932341" cy="18082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AC9F0B4-C79D-4696-B4EC-E8EE881741FF}"/>
              </a:ext>
            </a:extLst>
          </p:cNvPr>
          <p:cNvSpPr/>
          <p:nvPr/>
        </p:nvSpPr>
        <p:spPr>
          <a:xfrm>
            <a:off x="8380849" y="2586222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[17]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71743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34278-F9A6-4BFC-85C9-249E90FF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admin</a:t>
            </a:r>
            <a:r>
              <a:rPr lang="de-DE" dirty="0"/>
              <a:t> </a:t>
            </a:r>
            <a:r>
              <a:rPr lang="de-DE" dirty="0" err="1"/>
              <a:t>sees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503BF4-1ECD-4F0B-8E2A-9A09339FC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Daniel Wagner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E3961E4-C3B6-4569-9530-8DAEFB9C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13" y="1496548"/>
            <a:ext cx="7593742" cy="3862851"/>
          </a:xfrm>
          <a:prstGeom prst="rect">
            <a:avLst/>
          </a:prstGeom>
          <a:ln w="12700">
            <a:solidFill>
              <a:srgbClr val="1F497D"/>
            </a:solidFill>
          </a:ln>
          <a:effectLst/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A29CF2D-7775-4CBD-8452-71B0ECDAB2A8}"/>
              </a:ext>
            </a:extLst>
          </p:cNvPr>
          <p:cNvSpPr txBox="1"/>
          <p:nvPr/>
        </p:nvSpPr>
        <p:spPr>
          <a:xfrm>
            <a:off x="4773978" y="3747523"/>
            <a:ext cx="1689100" cy="14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AEDECC7-E256-4088-AFA7-EEEAAD5983CA}"/>
              </a:ext>
            </a:extLst>
          </p:cNvPr>
          <p:cNvSpPr/>
          <p:nvPr/>
        </p:nvSpPr>
        <p:spPr>
          <a:xfrm>
            <a:off x="8380849" y="2586222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[18]</a:t>
            </a:r>
            <a:endParaRPr lang="en-GB" sz="1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1FC934-A6E2-420E-802D-A12A6969D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190" y="907701"/>
            <a:ext cx="1925274" cy="18016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1954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28</a:t>
            </a:fld>
            <a:endParaRPr lang="en-US" noProof="0"/>
          </a:p>
        </p:txBody>
      </p:sp>
      <p:pic>
        <p:nvPicPr>
          <p:cNvPr id="33" name="Google Shape;88;p16"/>
          <p:cNvPicPr preferRelativeResize="0">
            <a:picLocks noChangeAspect="1"/>
          </p:cNvPicPr>
          <p:nvPr/>
        </p:nvPicPr>
        <p:blipFill rotWithShape="1">
          <a:blip r:embed="rId3">
            <a:alphaModFix/>
            <a:biLevel thresh="75000"/>
          </a:blip>
          <a:srcRect/>
          <a:stretch/>
        </p:blipFill>
        <p:spPr>
          <a:xfrm flipH="1">
            <a:off x="7845636" y="5066644"/>
            <a:ext cx="673448" cy="67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6"/>
          <p:cNvPicPr preferRelativeResize="0"/>
          <p:nvPr/>
        </p:nvPicPr>
        <p:blipFill rotWithShape="1">
          <a:blip r:embed="rId4">
            <a:lum bright="70000" contrast="-70000"/>
            <a:alphaModFix/>
          </a:blip>
          <a:srcRect/>
          <a:stretch/>
        </p:blipFill>
        <p:spPr>
          <a:xfrm>
            <a:off x="4146522" y="2423197"/>
            <a:ext cx="972884" cy="972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93;p16"/>
          <p:cNvGrpSpPr/>
          <p:nvPr/>
        </p:nvGrpSpPr>
        <p:grpSpPr>
          <a:xfrm>
            <a:off x="432027" y="1598155"/>
            <a:ext cx="1391583" cy="1135949"/>
            <a:chOff x="274253" y="1636606"/>
            <a:chExt cx="1475385" cy="1204355"/>
          </a:xfrm>
        </p:grpSpPr>
        <p:pic>
          <p:nvPicPr>
            <p:cNvPr id="31" name="Google Shape;94;p16"/>
            <p:cNvPicPr preferRelativeResize="0"/>
            <p:nvPr/>
          </p:nvPicPr>
          <p:blipFill rotWithShape="1">
            <a:blip r:embed="rId5">
              <a:lum bright="70000" contrast="-70000"/>
              <a:alphaModFix/>
            </a:blip>
            <a:srcRect/>
            <a:stretch/>
          </p:blipFill>
          <p:spPr>
            <a:xfrm>
              <a:off x="409767" y="1636606"/>
              <a:ext cx="1204356" cy="1204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95;p16"/>
            <p:cNvSpPr txBox="1"/>
            <p:nvPr/>
          </p:nvSpPr>
          <p:spPr>
            <a:xfrm>
              <a:off x="274253" y="1852301"/>
              <a:ext cx="1475385" cy="424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de-DE" sz="2000" b="1" dirty="0" err="1">
                  <a:solidFill>
                    <a:schemeClr val="dk1">
                      <a:alpha val="3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Doctor</a:t>
              </a:r>
              <a:endParaRPr sz="2000" b="1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" name="Google Shape;97;p16"/>
          <p:cNvCxnSpPr/>
          <p:nvPr/>
        </p:nvCxnSpPr>
        <p:spPr>
          <a:xfrm>
            <a:off x="5182958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" name="Google Shape;98;p16"/>
          <p:cNvSpPr txBox="1"/>
          <p:nvPr/>
        </p:nvSpPr>
        <p:spPr>
          <a:xfrm>
            <a:off x="4820173" y="5406961"/>
            <a:ext cx="29141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Biometric</a:t>
            </a:r>
            <a:r>
              <a:rPr lang="de-DE" sz="1800" b="1" dirty="0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;p16"/>
          <p:cNvPicPr preferRelativeResize="0"/>
          <p:nvPr/>
        </p:nvPicPr>
        <p:blipFill rotWithShape="1">
          <a:blip r:embed="rId6">
            <a:biLevel thresh="75000"/>
            <a:alphaModFix/>
          </a:blip>
          <a:srcRect/>
          <a:stretch/>
        </p:blipFill>
        <p:spPr>
          <a:xfrm>
            <a:off x="624598" y="4965728"/>
            <a:ext cx="875280" cy="875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3;p16"/>
          <p:cNvCxnSpPr/>
          <p:nvPr/>
        </p:nvCxnSpPr>
        <p:spPr>
          <a:xfrm>
            <a:off x="1609404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7" name="Google Shape;105;p16"/>
          <p:cNvPicPr preferRelativeResize="0"/>
          <p:nvPr/>
        </p:nvPicPr>
        <p:blipFill rotWithShape="1">
          <a:blip r:embed="rId7">
            <a:alphaModFix/>
            <a:biLevel thresh="75000"/>
          </a:blip>
          <a:srcRect/>
          <a:stretch/>
        </p:blipFill>
        <p:spPr>
          <a:xfrm>
            <a:off x="4178202" y="4736955"/>
            <a:ext cx="895229" cy="14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6;p16"/>
          <p:cNvSpPr txBox="1"/>
          <p:nvPr/>
        </p:nvSpPr>
        <p:spPr>
          <a:xfrm rot="2812175">
            <a:off x="3934318" y="5128684"/>
            <a:ext cx="139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07;p16"/>
          <p:cNvPicPr preferRelativeResize="0"/>
          <p:nvPr/>
        </p:nvPicPr>
        <p:blipFill rotWithShape="1">
          <a:blip r:embed="rId8">
            <a:alphaModFix/>
            <a:lum bright="70000" contrast="-70000"/>
          </a:blip>
          <a:srcRect/>
          <a:stretch/>
        </p:blipFill>
        <p:spPr>
          <a:xfrm>
            <a:off x="7624651" y="1435967"/>
            <a:ext cx="894433" cy="146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8;p16"/>
          <p:cNvSpPr txBox="1"/>
          <p:nvPr/>
        </p:nvSpPr>
        <p:spPr>
          <a:xfrm rot="20669139">
            <a:off x="7475415" y="1524203"/>
            <a:ext cx="1320100" cy="875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sz="1600" b="1" dirty="0" err="1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600" b="1" i="0" u="none" strike="noStrike" cap="none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de-DE" sz="1600" b="1" i="0" u="none" strike="noStrike" cap="none" dirty="0">
                <a:solidFill>
                  <a:schemeClr val="dk1">
                    <a:alpha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600" b="1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Kin</a:t>
            </a:r>
            <a:endParaRPr sz="1600" b="1" dirty="0">
              <a:solidFill>
                <a:schemeClr val="dk1">
                  <a:alpha val="3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9;p16"/>
          <p:cNvSpPr txBox="1"/>
          <p:nvPr/>
        </p:nvSpPr>
        <p:spPr>
          <a:xfrm rot="20669139">
            <a:off x="7323396" y="1607504"/>
            <a:ext cx="1320100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600" b="1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endParaRPr sz="1600" b="1" dirty="0">
              <a:solidFill>
                <a:schemeClr val="dk1">
                  <a:alpha val="3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113;p16"/>
          <p:cNvCxnSpPr/>
          <p:nvPr/>
        </p:nvCxnSpPr>
        <p:spPr>
          <a:xfrm>
            <a:off x="434610" y="4469817"/>
            <a:ext cx="8059500" cy="0"/>
          </a:xfrm>
          <a:prstGeom prst="straightConnector1">
            <a:avLst/>
          </a:prstGeom>
          <a:noFill/>
          <a:ln w="19050" cap="flat" cmpd="sng">
            <a:solidFill>
              <a:srgbClr val="003865">
                <a:alpha val="30000"/>
              </a:srgbClr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" name="Google Shape;114;p16"/>
          <p:cNvCxnSpPr/>
          <p:nvPr/>
        </p:nvCxnSpPr>
        <p:spPr>
          <a:xfrm>
            <a:off x="4632964" y="3527949"/>
            <a:ext cx="0" cy="81000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" name="Google Shape;115;p16"/>
          <p:cNvSpPr txBox="1"/>
          <p:nvPr/>
        </p:nvSpPr>
        <p:spPr>
          <a:xfrm>
            <a:off x="529410" y="4050784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marL="0" lv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6888A2">
                    <a:alpha val="30000"/>
                  </a:srgbClr>
                </a:solidFill>
              </a:defRPr>
            </a:lvl1pPr>
          </a:lstStyle>
          <a:p>
            <a:r>
              <a:rPr lang="de-DE" dirty="0"/>
              <a:t>Remote</a:t>
            </a:r>
            <a:r>
              <a:rPr lang="de-DE" dirty="0">
                <a:solidFill>
                  <a:srgbClr val="6888A2"/>
                </a:solidFill>
              </a:rPr>
              <a:t> </a:t>
            </a:r>
            <a:r>
              <a:rPr lang="de-DE" dirty="0" err="1"/>
              <a:t>storage</a:t>
            </a:r>
            <a:endParaRPr dirty="0"/>
          </a:p>
        </p:txBody>
      </p:sp>
      <p:cxnSp>
        <p:nvCxnSpPr>
          <p:cNvPr id="28" name="Google Shape;117;p16"/>
          <p:cNvCxnSpPr/>
          <p:nvPr/>
        </p:nvCxnSpPr>
        <p:spPr>
          <a:xfrm flipH="1">
            <a:off x="5240565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Google Shape;98;p16"/>
          <p:cNvSpPr txBox="1"/>
          <p:nvPr/>
        </p:nvSpPr>
        <p:spPr>
          <a:xfrm>
            <a:off x="1388013" y="5406961"/>
            <a:ext cx="29141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Psychometric</a:t>
            </a:r>
            <a:r>
              <a:rPr lang="de-DE" sz="1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1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117;p16"/>
          <p:cNvCxnSpPr/>
          <p:nvPr/>
        </p:nvCxnSpPr>
        <p:spPr>
          <a:xfrm>
            <a:off x="1852157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115;p16"/>
          <p:cNvSpPr txBox="1"/>
          <p:nvPr/>
        </p:nvSpPr>
        <p:spPr>
          <a:xfrm>
            <a:off x="529410" y="4421462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6888A2">
                    <a:alpha val="30000"/>
                  </a:srgbClr>
                </a:solidFill>
              </a:rPr>
              <a:t>Local</a:t>
            </a:r>
            <a:r>
              <a:rPr lang="de-DE" sz="1800" b="1" dirty="0">
                <a:solidFill>
                  <a:srgbClr val="6888A2">
                    <a:alpha val="30000"/>
                  </a:srgbClr>
                </a:solidFill>
              </a:rPr>
              <a:t> </a:t>
            </a:r>
            <a:r>
              <a:rPr lang="de-DE" sz="1800" b="1" dirty="0" err="1">
                <a:solidFill>
                  <a:srgbClr val="6888A2">
                    <a:alpha val="30000"/>
                  </a:srgbClr>
                </a:solidFill>
              </a:rPr>
              <a:t>storage</a:t>
            </a:r>
            <a:endParaRPr sz="1800" b="1" dirty="0">
              <a:solidFill>
                <a:srgbClr val="6888A2">
                  <a:alpha val="30000"/>
                </a:srgbClr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Patrick Höfner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83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Psychometric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29</a:t>
            </a:fld>
            <a:endParaRPr lang="en-US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Patrick Höfner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pic>
        <p:nvPicPr>
          <p:cNvPr id="10" name="Inhaltsplatzhalter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C7F593-38A4-4E33-84DF-D59345CC1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7204" y="1112838"/>
            <a:ext cx="2978943" cy="5295900"/>
          </a:xfrm>
        </p:spPr>
      </p:pic>
      <p:pic>
        <p:nvPicPr>
          <p:cNvPr id="12" name="Inhaltsplatzhalter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403B9F7-ECC2-4E48-9D51-073A3A1080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93122" y="1112838"/>
            <a:ext cx="2978943" cy="5295900"/>
          </a:xfrm>
        </p:spPr>
      </p:pic>
    </p:spTree>
    <p:extLst>
      <p:ext uri="{BB962C8B-B14F-4D97-AF65-F5344CB8AC3E}">
        <p14:creationId xmlns:p14="http://schemas.microsoft.com/office/powerpoint/2010/main" val="34913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DBD44E54-9F46-46E2-9CED-76B28A870355}"/>
              </a:ext>
            </a:extLst>
          </p:cNvPr>
          <p:cNvSpPr/>
          <p:nvPr/>
        </p:nvSpPr>
        <p:spPr>
          <a:xfrm>
            <a:off x="821635" y="1429026"/>
            <a:ext cx="7739270" cy="4320208"/>
          </a:xfrm>
          <a:prstGeom prst="rect">
            <a:avLst/>
          </a:prstGeom>
          <a:solidFill>
            <a:srgbClr val="0033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6400" y="320400"/>
            <a:ext cx="8135937" cy="360362"/>
          </a:xfrm>
        </p:spPr>
        <p:txBody>
          <a:bodyPr/>
          <a:lstStyle/>
          <a:p>
            <a:r>
              <a:rPr lang="en-US" dirty="0"/>
              <a:t>Palliative Care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3</a:t>
            </a:fld>
            <a:endParaRPr lang="en-US" noProof="0" dirty="0"/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87CCDF79-9EEA-4CF7-BD3C-51F6EA0E5A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050262"/>
              </p:ext>
            </p:extLst>
          </p:nvPr>
        </p:nvGraphicFramePr>
        <p:xfrm>
          <a:off x="914400" y="1567069"/>
          <a:ext cx="755374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12968832-103A-4435-B5B3-735896F6BE00}"/>
              </a:ext>
            </a:extLst>
          </p:cNvPr>
          <p:cNvSpPr txBox="1"/>
          <p:nvPr/>
        </p:nvSpPr>
        <p:spPr>
          <a:xfrm>
            <a:off x="8256499" y="5701508"/>
            <a:ext cx="49526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rPr>
              <a:t>[1]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849B75F-8015-4C71-82EF-E555D1928DE0}"/>
              </a:ext>
            </a:extLst>
          </p:cNvPr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Klaus Schmidt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943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Biometric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en-US" dirty="0"/>
          </a:p>
        </p:txBody>
      </p:sp>
      <p:pic>
        <p:nvPicPr>
          <p:cNvPr id="12" name="Inhaltsplatzhalter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2A4A84E-F8F3-45EC-B276-FDE131A086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17204" y="1112838"/>
            <a:ext cx="2978943" cy="5295900"/>
          </a:xfrm>
        </p:spPr>
      </p:pic>
      <p:pic>
        <p:nvPicPr>
          <p:cNvPr id="14" name="Inhaltsplatzhalter 1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4EB77A5-CF88-480B-A5B8-AF16AB59E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93122" y="1112838"/>
            <a:ext cx="2978943" cy="5295900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30</a:t>
            </a:fld>
            <a:endParaRPr lang="en-US" noProof="0" dirty="0"/>
          </a:p>
        </p:txBody>
      </p:sp>
      <p:sp>
        <p:nvSpPr>
          <p:cNvPr id="8" name="Textfeld 7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Patrick Höfner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45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uppieren 87"/>
          <p:cNvGrpSpPr/>
          <p:nvPr/>
        </p:nvGrpSpPr>
        <p:grpSpPr>
          <a:xfrm>
            <a:off x="432027" y="1436400"/>
            <a:ext cx="8363488" cy="4801950"/>
            <a:chOff x="432027" y="1435967"/>
            <a:chExt cx="8363488" cy="4801950"/>
          </a:xfrm>
        </p:grpSpPr>
        <p:pic>
          <p:nvPicPr>
            <p:cNvPr id="89" name="Google Shape;88;p16"/>
            <p:cNvPicPr preferRelativeResize="0">
              <a:picLocks noChangeAspect="1"/>
            </p:cNvPicPr>
            <p:nvPr/>
          </p:nvPicPr>
          <p:blipFill rotWithShape="1">
            <a:blip r:embed="rId3">
              <a:alphaModFix amt="30000"/>
              <a:biLevel thresh="75000"/>
            </a:blip>
            <a:srcRect/>
            <a:stretch/>
          </p:blipFill>
          <p:spPr>
            <a:xfrm flipH="1">
              <a:off x="7845636" y="5066644"/>
              <a:ext cx="673448" cy="673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2;p16"/>
            <p:cNvPicPr preferRelativeResize="0"/>
            <p:nvPr/>
          </p:nvPicPr>
          <p:blipFill rotWithShape="1">
            <a:blip r:embed="rId4">
              <a:alphaModFix/>
              <a:biLevel thresh="75000"/>
            </a:blip>
            <a:srcRect/>
            <a:stretch/>
          </p:blipFill>
          <p:spPr>
            <a:xfrm>
              <a:off x="4146522" y="2423197"/>
              <a:ext cx="972884" cy="9728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" name="Google Shape;93;p16"/>
            <p:cNvGrpSpPr/>
            <p:nvPr/>
          </p:nvGrpSpPr>
          <p:grpSpPr>
            <a:xfrm>
              <a:off x="432027" y="1598155"/>
              <a:ext cx="1391583" cy="1135949"/>
              <a:chOff x="274253" y="1636606"/>
              <a:chExt cx="1475385" cy="1204355"/>
            </a:xfrm>
          </p:grpSpPr>
          <p:pic>
            <p:nvPicPr>
              <p:cNvPr id="108" name="Google Shape;94;p16"/>
              <p:cNvPicPr preferRelativeResize="0"/>
              <p:nvPr/>
            </p:nvPicPr>
            <p:blipFill rotWithShape="1">
              <a:blip r:embed="rId5">
                <a:biLevel thresh="75000"/>
                <a:alphaModFix/>
              </a:blip>
              <a:srcRect/>
              <a:stretch/>
            </p:blipFill>
            <p:spPr>
              <a:xfrm>
                <a:off x="409767" y="1636606"/>
                <a:ext cx="1204356" cy="12043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" name="Google Shape;95;p16"/>
              <p:cNvSpPr txBox="1"/>
              <p:nvPr/>
            </p:nvSpPr>
            <p:spPr>
              <a:xfrm>
                <a:off x="274253" y="1852301"/>
                <a:ext cx="1475385" cy="4241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de-DE" sz="2000" b="1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Doctor</a:t>
                </a:r>
                <a:endParaRPr sz="20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2" name="Google Shape;97;p16"/>
            <p:cNvCxnSpPr/>
            <p:nvPr/>
          </p:nvCxnSpPr>
          <p:spPr>
            <a:xfrm>
              <a:off x="5182958" y="5403368"/>
              <a:ext cx="2459273" cy="0"/>
            </a:xfrm>
            <a:prstGeom prst="straightConnector1">
              <a:avLst/>
            </a:prstGeom>
            <a:noFill/>
            <a:ln w="38100" cap="flat" cmpd="sng">
              <a:solidFill>
                <a:srgbClr val="002060">
                  <a:alpha val="3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93" name="Google Shape;98;p16"/>
            <p:cNvSpPr txBox="1"/>
            <p:nvPr/>
          </p:nvSpPr>
          <p:spPr>
            <a:xfrm>
              <a:off x="4820173" y="5406961"/>
              <a:ext cx="2914176" cy="8001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27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</a:pPr>
              <a:r>
                <a:rPr lang="de-DE" sz="1800" b="1" dirty="0" err="1">
                  <a:solidFill>
                    <a:srgbClr val="002060">
                      <a:alpha val="30000"/>
                    </a:srgbClr>
                  </a:solidFill>
                  <a:latin typeface="Arial"/>
                  <a:ea typeface="Arial"/>
                  <a:cs typeface="Arial"/>
                  <a:sym typeface="Arial"/>
                </a:rPr>
                <a:t>Biometric</a:t>
              </a:r>
              <a:r>
                <a:rPr lang="de-DE" sz="1800" b="1" i="0" u="none" strike="noStrike" cap="none" dirty="0">
                  <a:solidFill>
                    <a:srgbClr val="002060">
                      <a:alpha val="30000"/>
                    </a:srgb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800" b="1" dirty="0" err="1">
                  <a:solidFill>
                    <a:srgbClr val="002060">
                      <a:alpha val="30000"/>
                    </a:srgbClr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lang="de-DE" sz="1800" b="1" dirty="0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27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</a:pPr>
              <a:br>
                <a:rPr lang="de-DE" sz="1400" b="0" i="0" u="none" strike="noStrike" cap="none" dirty="0">
                  <a:solidFill>
                    <a:srgbClr val="002060">
                      <a:alpha val="40000"/>
                    </a:srgbClr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1400" dirty="0">
                <a:solidFill>
                  <a:srgbClr val="002060">
                    <a:alpha val="40000"/>
                  </a:srgb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102;p16"/>
            <p:cNvPicPr preferRelativeResize="0"/>
            <p:nvPr/>
          </p:nvPicPr>
          <p:blipFill rotWithShape="1">
            <a:blip r:embed="rId6">
              <a:biLevel thresh="75000"/>
              <a:alphaModFix amt="30000"/>
            </a:blip>
            <a:srcRect/>
            <a:stretch/>
          </p:blipFill>
          <p:spPr>
            <a:xfrm>
              <a:off x="624598" y="4965728"/>
              <a:ext cx="875280" cy="8752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Google Shape;103;p16"/>
            <p:cNvCxnSpPr/>
            <p:nvPr/>
          </p:nvCxnSpPr>
          <p:spPr>
            <a:xfrm>
              <a:off x="1609404" y="5403368"/>
              <a:ext cx="2459273" cy="0"/>
            </a:xfrm>
            <a:prstGeom prst="straightConnector1">
              <a:avLst/>
            </a:prstGeom>
            <a:noFill/>
            <a:ln w="38100" cap="flat" cmpd="sng">
              <a:solidFill>
                <a:srgbClr val="002060">
                  <a:alpha val="3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pic>
          <p:nvPicPr>
            <p:cNvPr id="96" name="Google Shape;105;p16"/>
            <p:cNvPicPr preferRelativeResize="0"/>
            <p:nvPr/>
          </p:nvPicPr>
          <p:blipFill rotWithShape="1">
            <a:blip r:embed="rId7">
              <a:alphaModFix/>
              <a:biLevel thresh="75000"/>
            </a:blip>
            <a:srcRect/>
            <a:stretch/>
          </p:blipFill>
          <p:spPr>
            <a:xfrm>
              <a:off x="4178202" y="4736955"/>
              <a:ext cx="895229" cy="146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106;p16"/>
            <p:cNvSpPr txBox="1"/>
            <p:nvPr/>
          </p:nvSpPr>
          <p:spPr>
            <a:xfrm rot="2812175">
              <a:off x="3934318" y="5128684"/>
              <a:ext cx="139147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de-DE" sz="1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Patient</a:t>
              </a:r>
              <a:endParaRPr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" name="Google Shape;107;p16"/>
            <p:cNvPicPr preferRelativeResize="0"/>
            <p:nvPr/>
          </p:nvPicPr>
          <p:blipFill rotWithShape="1">
            <a:blip r:embed="rId8">
              <a:alphaModFix/>
              <a:biLevel thresh="75000"/>
            </a:blip>
            <a:srcRect/>
            <a:stretch/>
          </p:blipFill>
          <p:spPr>
            <a:xfrm>
              <a:off x="7624651" y="1435967"/>
              <a:ext cx="894433" cy="146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108;p16"/>
            <p:cNvSpPr txBox="1"/>
            <p:nvPr/>
          </p:nvSpPr>
          <p:spPr>
            <a:xfrm rot="20669139">
              <a:off x="7475415" y="1524203"/>
              <a:ext cx="1320100" cy="875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de-DE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de-DE" sz="1600" b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of</a:t>
              </a:r>
              <a:r>
                <a:rPr lang="de-DE" sz="1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br>
                <a:rPr lang="de-DE" sz="1600" b="1" i="0" u="none" strike="noStrike" cap="none" dirty="0">
                  <a:solidFill>
                    <a:schemeClr val="dk1">
                      <a:alpha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de-DE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Kin</a:t>
              </a: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9;p16"/>
            <p:cNvSpPr txBox="1"/>
            <p:nvPr/>
          </p:nvSpPr>
          <p:spPr>
            <a:xfrm rot="20669139">
              <a:off x="7323396" y="1607504"/>
              <a:ext cx="1320100" cy="369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de-DE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</a:t>
              </a:r>
              <a:endParaRPr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" name="Google Shape;113;p16"/>
            <p:cNvCxnSpPr/>
            <p:nvPr/>
          </p:nvCxnSpPr>
          <p:spPr>
            <a:xfrm>
              <a:off x="434610" y="4469817"/>
              <a:ext cx="8059500" cy="0"/>
            </a:xfrm>
            <a:prstGeom prst="straightConnector1">
              <a:avLst/>
            </a:prstGeom>
            <a:noFill/>
            <a:ln w="19050" cap="flat" cmpd="sng">
              <a:solidFill>
                <a:srgbClr val="0038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14;p16"/>
            <p:cNvCxnSpPr/>
            <p:nvPr/>
          </p:nvCxnSpPr>
          <p:spPr>
            <a:xfrm>
              <a:off x="4632964" y="3527949"/>
              <a:ext cx="0" cy="810000"/>
            </a:xfrm>
            <a:prstGeom prst="straightConnector1">
              <a:avLst/>
            </a:prstGeom>
            <a:noFill/>
            <a:ln w="38100" cap="flat" cmpd="sng">
              <a:solidFill>
                <a:srgbClr val="00206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3" name="Google Shape;115;p16"/>
            <p:cNvSpPr txBox="1"/>
            <p:nvPr/>
          </p:nvSpPr>
          <p:spPr>
            <a:xfrm>
              <a:off x="529410" y="4050784"/>
              <a:ext cx="2588400" cy="57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de-DE"/>
              </a:defPPr>
              <a:lvl1pPr marL="0" lvl="0" indent="0">
                <a:spcBef>
                  <a:spcPts val="0"/>
                </a:spcBef>
                <a:spcAft>
                  <a:spcPts val="0"/>
                </a:spcAft>
                <a:buNone/>
                <a:defRPr sz="1800" b="1">
                  <a:solidFill>
                    <a:srgbClr val="6888A2">
                      <a:alpha val="30000"/>
                    </a:srgbClr>
                  </a:solidFill>
                </a:defRPr>
              </a:lvl1pPr>
            </a:lstStyle>
            <a:p>
              <a:r>
                <a:rPr lang="de-DE" dirty="0">
                  <a:solidFill>
                    <a:srgbClr val="6888A2"/>
                  </a:solidFill>
                </a:rPr>
                <a:t>Remote </a:t>
              </a:r>
              <a:r>
                <a:rPr lang="de-DE" dirty="0" err="1">
                  <a:solidFill>
                    <a:srgbClr val="6888A2"/>
                  </a:solidFill>
                </a:rPr>
                <a:t>storage</a:t>
              </a:r>
              <a:endParaRPr dirty="0">
                <a:solidFill>
                  <a:srgbClr val="6888A2"/>
                </a:solidFill>
              </a:endParaRPr>
            </a:p>
          </p:txBody>
        </p:sp>
        <p:cxnSp>
          <p:nvCxnSpPr>
            <p:cNvPr id="104" name="Google Shape;117;p16"/>
            <p:cNvCxnSpPr/>
            <p:nvPr/>
          </p:nvCxnSpPr>
          <p:spPr>
            <a:xfrm flipH="1">
              <a:off x="5240565" y="1968672"/>
              <a:ext cx="2173206" cy="742970"/>
            </a:xfrm>
            <a:prstGeom prst="straightConnector1">
              <a:avLst/>
            </a:prstGeom>
            <a:noFill/>
            <a:ln w="38100" cap="flat" cmpd="sng">
              <a:solidFill>
                <a:srgbClr val="00206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5" name="Google Shape;98;p16"/>
            <p:cNvSpPr txBox="1"/>
            <p:nvPr/>
          </p:nvSpPr>
          <p:spPr>
            <a:xfrm>
              <a:off x="1388013" y="5406961"/>
              <a:ext cx="2914176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de-DE"/>
              </a:defPPr>
              <a:lvl1pPr marL="12700" marR="0" lv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400"/>
                <a:defRPr sz="1500" b="1">
                  <a:solidFill>
                    <a:srgbClr val="002060"/>
                  </a:solidFill>
                  <a:latin typeface="Arial"/>
                  <a:ea typeface="Arial"/>
                  <a:cs typeface="Arial"/>
                </a:defRPr>
              </a:lvl1pPr>
            </a:lstStyle>
            <a:p>
              <a:r>
                <a:rPr lang="de-DE" sz="1800" dirty="0" err="1">
                  <a:solidFill>
                    <a:srgbClr val="002060">
                      <a:alpha val="30000"/>
                    </a:srgbClr>
                  </a:solidFill>
                  <a:sym typeface="Arial"/>
                </a:rPr>
                <a:t>Psychometric</a:t>
              </a:r>
              <a:r>
                <a:rPr lang="de-DE" sz="1800" dirty="0">
                  <a:sym typeface="Arial"/>
                </a:rPr>
                <a:t> </a:t>
              </a:r>
              <a:r>
                <a:rPr lang="de-DE" sz="1800" dirty="0" err="1">
                  <a:solidFill>
                    <a:srgbClr val="002060">
                      <a:alpha val="30000"/>
                    </a:srgbClr>
                  </a:solidFill>
                  <a:sym typeface="Arial"/>
                </a:rPr>
                <a:t>data</a:t>
              </a:r>
              <a:endParaRPr lang="de-DE" sz="1800" dirty="0">
                <a:solidFill>
                  <a:srgbClr val="002060">
                    <a:alpha val="30000"/>
                  </a:srgbClr>
                </a:solidFill>
                <a:sym typeface="Arial"/>
              </a:endParaRPr>
            </a:p>
            <a:p>
              <a:br>
                <a:rPr lang="de-DE" dirty="0">
                  <a:sym typeface="Arial"/>
                </a:rPr>
              </a:br>
              <a:endParaRPr dirty="0">
                <a:sym typeface="Arial"/>
              </a:endParaRPr>
            </a:p>
          </p:txBody>
        </p:sp>
        <p:cxnSp>
          <p:nvCxnSpPr>
            <p:cNvPr id="106" name="Google Shape;117;p16"/>
            <p:cNvCxnSpPr/>
            <p:nvPr/>
          </p:nvCxnSpPr>
          <p:spPr>
            <a:xfrm>
              <a:off x="1852157" y="1968672"/>
              <a:ext cx="2173206" cy="742970"/>
            </a:xfrm>
            <a:prstGeom prst="straightConnector1">
              <a:avLst/>
            </a:prstGeom>
            <a:noFill/>
            <a:ln w="38100" cap="flat" cmpd="sng">
              <a:solidFill>
                <a:srgbClr val="00206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07" name="Google Shape;115;p16"/>
            <p:cNvSpPr txBox="1"/>
            <p:nvPr/>
          </p:nvSpPr>
          <p:spPr>
            <a:xfrm>
              <a:off x="529410" y="4421462"/>
              <a:ext cx="2588400" cy="57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</a:pPr>
              <a:r>
                <a:rPr lang="de-DE" sz="1800" b="1" dirty="0" err="1">
                  <a:solidFill>
                    <a:srgbClr val="6888A2">
                      <a:alpha val="30000"/>
                    </a:srgbClr>
                  </a:solidFill>
                </a:rPr>
                <a:t>Local</a:t>
              </a:r>
              <a:r>
                <a:rPr lang="de-DE" sz="1800" b="1" dirty="0">
                  <a:solidFill>
                    <a:srgbClr val="6888A2">
                      <a:alpha val="30000"/>
                    </a:srgbClr>
                  </a:solidFill>
                </a:rPr>
                <a:t> </a:t>
              </a:r>
              <a:r>
                <a:rPr lang="de-DE" sz="1800" b="1" dirty="0" err="1">
                  <a:solidFill>
                    <a:srgbClr val="6888A2">
                      <a:alpha val="30000"/>
                    </a:srgbClr>
                  </a:solidFill>
                </a:rPr>
                <a:t>storage</a:t>
              </a:r>
              <a:endParaRPr sz="1800" b="1" dirty="0">
                <a:solidFill>
                  <a:srgbClr val="6888A2">
                    <a:alpha val="30000"/>
                  </a:srgbClr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31</a:t>
            </a:fld>
            <a:endParaRPr lang="en-US" noProof="0" dirty="0"/>
          </a:p>
        </p:txBody>
      </p:sp>
      <p:sp>
        <p:nvSpPr>
          <p:cNvPr id="31" name="Textfeld 30"/>
          <p:cNvSpPr txBox="1"/>
          <p:nvPr/>
        </p:nvSpPr>
        <p:spPr>
          <a:xfrm>
            <a:off x="627063" y="6512400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Patrick Höfner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66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Webserver </a:t>
            </a:r>
            <a:r>
              <a:rPr lang="de-DE" dirty="0" err="1"/>
              <a:t>hardware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32</a:t>
            </a:fld>
            <a:endParaRPr lang="en-US" noProof="0" dirty="0"/>
          </a:p>
        </p:txBody>
      </p:sp>
      <p:pic>
        <p:nvPicPr>
          <p:cNvPr id="32" name="Inhaltsplatzhalter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E522B547-3934-401A-BDF4-B8A4F6081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063" y="1043298"/>
            <a:ext cx="8135937" cy="5234119"/>
          </a:xfrm>
        </p:spPr>
      </p:pic>
      <p:sp>
        <p:nvSpPr>
          <p:cNvPr id="7" name="Textfeld 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Patrick Höfner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E3BC317-D5BD-4E05-9B73-B532994054B6}"/>
              </a:ext>
            </a:extLst>
          </p:cNvPr>
          <p:cNvSpPr/>
          <p:nvPr/>
        </p:nvSpPr>
        <p:spPr>
          <a:xfrm>
            <a:off x="6676312" y="5816693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[19]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681135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Webserver software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33</a:t>
            </a:fld>
            <a:endParaRPr lang="en-US" noProof="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C86AA27-684B-4696-B22A-235DB64EA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2" y="2282006"/>
            <a:ext cx="1884195" cy="1111497"/>
          </a:xfrm>
          <a:prstGeom prst="rect">
            <a:avLst/>
          </a:prstGeom>
        </p:spPr>
      </p:pic>
      <p:pic>
        <p:nvPicPr>
          <p:cNvPr id="20" name="Grafik 19" descr="Ein Bild, das Zeichnung, Fenster, Schild enthält.&#10;&#10;Automatisch generierte Beschreibung">
            <a:extLst>
              <a:ext uri="{FF2B5EF4-FFF2-40B4-BE49-F238E27FC236}">
                <a16:creationId xmlns:a16="http://schemas.microsoft.com/office/drawing/2014/main" id="{B1E6FC4E-932A-404E-86C3-753AA8713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75" y="2405753"/>
            <a:ext cx="1848385" cy="81637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6B0FEC-C022-4976-B22F-181995ED4F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659" y="2431872"/>
            <a:ext cx="2549319" cy="112010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2C8F1DCD-B1D7-4C6B-A219-7A01DCDAC09F}"/>
              </a:ext>
            </a:extLst>
          </p:cNvPr>
          <p:cNvSpPr txBox="1"/>
          <p:nvPr/>
        </p:nvSpPr>
        <p:spPr>
          <a:xfrm>
            <a:off x="944292" y="1424821"/>
            <a:ext cx="1776620" cy="40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Backend</a:t>
            </a:r>
            <a:endParaRPr lang="en-GB" b="1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54A297B-EB27-4E1C-9C39-C96F3674C76E}"/>
              </a:ext>
            </a:extLst>
          </p:cNvPr>
          <p:cNvSpPr txBox="1"/>
          <p:nvPr/>
        </p:nvSpPr>
        <p:spPr>
          <a:xfrm>
            <a:off x="6686847" y="1421870"/>
            <a:ext cx="1507531" cy="40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Frontend</a:t>
            </a:r>
            <a:endParaRPr lang="en-GB" b="1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8450FFF-25B3-479C-9102-9922E9A49E00}"/>
              </a:ext>
            </a:extLst>
          </p:cNvPr>
          <p:cNvSpPr txBox="1"/>
          <p:nvPr/>
        </p:nvSpPr>
        <p:spPr>
          <a:xfrm>
            <a:off x="3924083" y="1415341"/>
            <a:ext cx="1580449" cy="4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REST API</a:t>
            </a:r>
            <a:endParaRPr lang="en-GB" b="1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C8F1DCD-B1D7-4C6B-A219-7A01DCDAC09F}"/>
              </a:ext>
            </a:extLst>
          </p:cNvPr>
          <p:cNvSpPr txBox="1"/>
          <p:nvPr/>
        </p:nvSpPr>
        <p:spPr>
          <a:xfrm>
            <a:off x="609229" y="4155103"/>
            <a:ext cx="32949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/>
              <a:t>Centralised</a:t>
            </a:r>
            <a:r>
              <a:rPr lang="de-DE" sz="2000" b="1" dirty="0"/>
              <a:t> DBMS</a:t>
            </a:r>
          </a:p>
          <a:p>
            <a:r>
              <a:rPr lang="de-DE" sz="2000" b="1" dirty="0"/>
              <a:t>Authentication </a:t>
            </a:r>
            <a:br>
              <a:rPr lang="de-DE" sz="2000" b="1" dirty="0"/>
            </a:br>
            <a:r>
              <a:rPr lang="de-DE" sz="2000" b="1" dirty="0"/>
              <a:t>User </a:t>
            </a:r>
            <a:r>
              <a:rPr lang="de-DE" sz="2000" b="1" dirty="0" err="1"/>
              <a:t>management</a:t>
            </a:r>
            <a:endParaRPr lang="de-DE" sz="2000" b="1" dirty="0"/>
          </a:p>
          <a:p>
            <a:r>
              <a:rPr lang="de-DE" sz="2000" b="1" dirty="0"/>
              <a:t>Permission </a:t>
            </a:r>
            <a:r>
              <a:rPr lang="de-DE" sz="2000" b="1" dirty="0" err="1"/>
              <a:t>handling</a:t>
            </a:r>
            <a:endParaRPr lang="de-DE" sz="2000" b="1" dirty="0"/>
          </a:p>
          <a:p>
            <a:endParaRPr lang="en-GB" sz="20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C8F1DCD-B1D7-4C6B-A219-7A01DCDAC09F}"/>
              </a:ext>
            </a:extLst>
          </p:cNvPr>
          <p:cNvSpPr txBox="1"/>
          <p:nvPr/>
        </p:nvSpPr>
        <p:spPr>
          <a:xfrm>
            <a:off x="6147902" y="4155103"/>
            <a:ext cx="2832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Rendering</a:t>
            </a:r>
          </a:p>
          <a:p>
            <a:r>
              <a:rPr lang="de-DE" sz="2000" b="1" dirty="0"/>
              <a:t>Website </a:t>
            </a:r>
            <a:r>
              <a:rPr lang="de-DE" sz="2000" b="1" dirty="0" err="1"/>
              <a:t>interaction</a:t>
            </a:r>
            <a:endParaRPr lang="en-GB" sz="2000" b="1" dirty="0"/>
          </a:p>
        </p:txBody>
      </p:sp>
      <p:pic>
        <p:nvPicPr>
          <p:cNvPr id="17" name="Grafik 1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52F56DB-9CC8-44CB-9486-89CEB06E7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637" y="2404888"/>
            <a:ext cx="1580449" cy="813467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Patrick Höfner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cxnSp>
        <p:nvCxnSpPr>
          <p:cNvPr id="28" name="Google Shape;113;p16">
            <a:extLst>
              <a:ext uri="{FF2B5EF4-FFF2-40B4-BE49-F238E27FC236}">
                <a16:creationId xmlns:a16="http://schemas.microsoft.com/office/drawing/2014/main" id="{03ED3319-A401-4AA1-8A85-EE907629139A}"/>
              </a:ext>
            </a:extLst>
          </p:cNvPr>
          <p:cNvCxnSpPr>
            <a:cxnSpLocks/>
          </p:cNvCxnSpPr>
          <p:nvPr/>
        </p:nvCxnSpPr>
        <p:spPr>
          <a:xfrm>
            <a:off x="3392849" y="1391354"/>
            <a:ext cx="0" cy="4806246"/>
          </a:xfrm>
          <a:prstGeom prst="straightConnector1">
            <a:avLst/>
          </a:prstGeom>
          <a:noFill/>
          <a:ln w="19050" cap="flat" cmpd="sng">
            <a:solidFill>
              <a:srgbClr val="00386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1" name="Google Shape;113;p16">
            <a:extLst>
              <a:ext uri="{FF2B5EF4-FFF2-40B4-BE49-F238E27FC236}">
                <a16:creationId xmlns:a16="http://schemas.microsoft.com/office/drawing/2014/main" id="{788F9DC9-A32A-4FD2-8824-19AA44DD6150}"/>
              </a:ext>
            </a:extLst>
          </p:cNvPr>
          <p:cNvCxnSpPr>
            <a:cxnSpLocks/>
          </p:cNvCxnSpPr>
          <p:nvPr/>
        </p:nvCxnSpPr>
        <p:spPr>
          <a:xfrm>
            <a:off x="6038487" y="1391354"/>
            <a:ext cx="0" cy="4806246"/>
          </a:xfrm>
          <a:prstGeom prst="straightConnector1">
            <a:avLst/>
          </a:prstGeom>
          <a:noFill/>
          <a:ln w="19050" cap="flat" cmpd="sng">
            <a:solidFill>
              <a:srgbClr val="00386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" name="Google Shape;97;p16">
            <a:extLst>
              <a:ext uri="{FF2B5EF4-FFF2-40B4-BE49-F238E27FC236}">
                <a16:creationId xmlns:a16="http://schemas.microsoft.com/office/drawing/2014/main" id="{1C43F9DA-5A3F-4257-955D-328B7BB82648}"/>
              </a:ext>
            </a:extLst>
          </p:cNvPr>
          <p:cNvCxnSpPr>
            <a:cxnSpLocks/>
          </p:cNvCxnSpPr>
          <p:nvPr/>
        </p:nvCxnSpPr>
        <p:spPr>
          <a:xfrm>
            <a:off x="3904143" y="4395184"/>
            <a:ext cx="1662869" cy="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D923DCEC-E839-4031-BCF8-F67BB70B4029}"/>
              </a:ext>
            </a:extLst>
          </p:cNvPr>
          <p:cNvSpPr/>
          <p:nvPr/>
        </p:nvSpPr>
        <p:spPr>
          <a:xfrm>
            <a:off x="1521828" y="3301940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[20]</a:t>
            </a:r>
            <a:endParaRPr lang="en-GB" sz="10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1091E6D-8831-4BE3-9CE0-714F4B159E22}"/>
              </a:ext>
            </a:extLst>
          </p:cNvPr>
          <p:cNvSpPr/>
          <p:nvPr/>
        </p:nvSpPr>
        <p:spPr>
          <a:xfrm>
            <a:off x="2820084" y="3301538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[21]</a:t>
            </a:r>
            <a:endParaRPr lang="en-GB" sz="10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EE212D7-861C-4525-917C-51A61A01895B}"/>
              </a:ext>
            </a:extLst>
          </p:cNvPr>
          <p:cNvSpPr/>
          <p:nvPr/>
        </p:nvSpPr>
        <p:spPr>
          <a:xfrm>
            <a:off x="5102441" y="3301537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[22]</a:t>
            </a:r>
            <a:endParaRPr lang="en-GB" sz="10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D90A443-D116-4128-ADE6-332F4A3CC9BC}"/>
              </a:ext>
            </a:extLst>
          </p:cNvPr>
          <p:cNvSpPr/>
          <p:nvPr/>
        </p:nvSpPr>
        <p:spPr>
          <a:xfrm>
            <a:off x="8356793" y="3296277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[23]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038296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Webserver </a:t>
            </a:r>
            <a:r>
              <a:rPr lang="de-DE" dirty="0" err="1"/>
              <a:t>security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C9CB16-7691-43AF-BA40-A02153388F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and </a:t>
            </a:r>
            <a:r>
              <a:rPr lang="de-DE" dirty="0" err="1"/>
              <a:t>client</a:t>
            </a:r>
            <a:endParaRPr lang="de-DE" dirty="0"/>
          </a:p>
          <a:p>
            <a:endParaRPr lang="de-DE" dirty="0"/>
          </a:p>
          <a:p>
            <a:r>
              <a:rPr lang="de-DE" dirty="0"/>
              <a:t>SSL </a:t>
            </a:r>
            <a:r>
              <a:rPr lang="de-DE" dirty="0" err="1"/>
              <a:t>certificate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LetsEncrypt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34</a:t>
            </a:fld>
            <a:endParaRPr lang="en-US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Patrick Höfner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pic>
        <p:nvPicPr>
          <p:cNvPr id="8" name="Inhaltsplatzhalter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9A0BE90-19F1-4AB1-AF41-B94AE343C1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02188" y="3073147"/>
            <a:ext cx="3960812" cy="137528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EBAE54-2241-48CF-AAD8-E89CE97E854E}"/>
              </a:ext>
            </a:extLst>
          </p:cNvPr>
          <p:cNvSpPr/>
          <p:nvPr/>
        </p:nvSpPr>
        <p:spPr>
          <a:xfrm>
            <a:off x="7929999" y="4042496"/>
            <a:ext cx="7643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[24]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796270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35</a:t>
            </a:fld>
            <a:endParaRPr lang="en-US" noProof="0"/>
          </a:p>
        </p:txBody>
      </p:sp>
      <p:pic>
        <p:nvPicPr>
          <p:cNvPr id="33" name="Google Shape;88;p16"/>
          <p:cNvPicPr preferRelativeResize="0">
            <a:picLocks noChangeAspect="1"/>
          </p:cNvPicPr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 flipH="1">
            <a:off x="7845636" y="5066644"/>
            <a:ext cx="673448" cy="67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6"/>
          <p:cNvPicPr preferRelativeResize="0"/>
          <p:nvPr/>
        </p:nvPicPr>
        <p:blipFill rotWithShape="1">
          <a:blip r:embed="rId4">
            <a:biLevel thresh="75000"/>
            <a:alphaModFix/>
          </a:blip>
          <a:srcRect/>
          <a:stretch/>
        </p:blipFill>
        <p:spPr>
          <a:xfrm>
            <a:off x="4146522" y="2423197"/>
            <a:ext cx="972884" cy="972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93;p16"/>
          <p:cNvGrpSpPr/>
          <p:nvPr/>
        </p:nvGrpSpPr>
        <p:grpSpPr>
          <a:xfrm>
            <a:off x="432027" y="1598155"/>
            <a:ext cx="1391583" cy="1135949"/>
            <a:chOff x="274253" y="1636606"/>
            <a:chExt cx="1475385" cy="1204355"/>
          </a:xfrm>
        </p:grpSpPr>
        <p:pic>
          <p:nvPicPr>
            <p:cNvPr id="31" name="Google Shape;94;p16"/>
            <p:cNvPicPr preferRelativeResize="0"/>
            <p:nvPr/>
          </p:nvPicPr>
          <p:blipFill rotWithShape="1">
            <a:blip r:embed="rId5">
              <a:lum bright="70000" contrast="-70000"/>
              <a:alphaModFix/>
            </a:blip>
            <a:srcRect/>
            <a:stretch/>
          </p:blipFill>
          <p:spPr>
            <a:xfrm>
              <a:off x="409767" y="1636606"/>
              <a:ext cx="1204356" cy="1204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95;p16"/>
            <p:cNvSpPr txBox="1"/>
            <p:nvPr/>
          </p:nvSpPr>
          <p:spPr>
            <a:xfrm>
              <a:off x="274253" y="1852301"/>
              <a:ext cx="1475385" cy="424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de-DE" sz="2000" b="1" dirty="0" err="1">
                  <a:solidFill>
                    <a:schemeClr val="dk1">
                      <a:alpha val="3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Doctor</a:t>
              </a:r>
              <a:endParaRPr sz="2000" b="1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" name="Google Shape;97;p16"/>
          <p:cNvCxnSpPr/>
          <p:nvPr/>
        </p:nvCxnSpPr>
        <p:spPr>
          <a:xfrm>
            <a:off x="5182958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" name="Google Shape;98;p16"/>
          <p:cNvSpPr txBox="1"/>
          <p:nvPr/>
        </p:nvSpPr>
        <p:spPr>
          <a:xfrm>
            <a:off x="4820173" y="5406961"/>
            <a:ext cx="29141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Biometric</a:t>
            </a:r>
            <a:r>
              <a:rPr lang="de-DE" sz="1800" b="1" dirty="0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1" dirty="0">
              <a:solidFill>
                <a:srgbClr val="002060">
                  <a:alpha val="30000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02;p16"/>
          <p:cNvPicPr preferRelativeResize="0"/>
          <p:nvPr/>
        </p:nvPicPr>
        <p:blipFill rotWithShape="1">
          <a:blip r:embed="rId6">
            <a:lum bright="70000" contrast="-70000"/>
            <a:alphaModFix/>
          </a:blip>
          <a:srcRect/>
          <a:stretch/>
        </p:blipFill>
        <p:spPr>
          <a:xfrm>
            <a:off x="624598" y="4965728"/>
            <a:ext cx="875280" cy="875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3;p16"/>
          <p:cNvCxnSpPr/>
          <p:nvPr/>
        </p:nvCxnSpPr>
        <p:spPr>
          <a:xfrm>
            <a:off x="1609404" y="5403368"/>
            <a:ext cx="2459273" cy="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7" name="Google Shape;105;p16"/>
          <p:cNvPicPr preferRelativeResize="0"/>
          <p:nvPr/>
        </p:nvPicPr>
        <p:blipFill rotWithShape="1">
          <a:blip r:embed="rId7">
            <a:alphaModFix/>
            <a:biLevel thresh="75000"/>
          </a:blip>
          <a:srcRect/>
          <a:stretch/>
        </p:blipFill>
        <p:spPr>
          <a:xfrm>
            <a:off x="4178202" y="4736955"/>
            <a:ext cx="895229" cy="14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06;p16"/>
          <p:cNvSpPr txBox="1"/>
          <p:nvPr/>
        </p:nvSpPr>
        <p:spPr>
          <a:xfrm rot="2812175">
            <a:off x="3934318" y="5128684"/>
            <a:ext cx="139147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07;p16"/>
          <p:cNvPicPr preferRelativeResize="0"/>
          <p:nvPr/>
        </p:nvPicPr>
        <p:blipFill rotWithShape="1">
          <a:blip r:embed="rId8">
            <a:alphaModFix/>
            <a:lum bright="70000" contrast="-70000"/>
          </a:blip>
          <a:srcRect/>
          <a:stretch/>
        </p:blipFill>
        <p:spPr>
          <a:xfrm>
            <a:off x="7624651" y="1435967"/>
            <a:ext cx="894433" cy="146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08;p16"/>
          <p:cNvSpPr txBox="1"/>
          <p:nvPr/>
        </p:nvSpPr>
        <p:spPr>
          <a:xfrm rot="20669139">
            <a:off x="7475415" y="1524203"/>
            <a:ext cx="1320100" cy="875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sz="1600" b="1" dirty="0" err="1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1600" b="1" i="0" u="none" strike="noStrike" cap="none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de-DE" sz="1600" b="1" i="0" u="none" strike="noStrike" cap="none" dirty="0">
                <a:solidFill>
                  <a:schemeClr val="dk1">
                    <a:alpha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600" b="1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Kin</a:t>
            </a:r>
            <a:endParaRPr sz="1600" b="1" dirty="0">
              <a:solidFill>
                <a:schemeClr val="dk1">
                  <a:alpha val="3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09;p16"/>
          <p:cNvSpPr txBox="1"/>
          <p:nvPr/>
        </p:nvSpPr>
        <p:spPr>
          <a:xfrm rot="20669139">
            <a:off x="7323396" y="1607504"/>
            <a:ext cx="1320100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-DE" sz="1800" b="1" i="0" u="none" strike="noStrike" cap="none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600" b="1" dirty="0">
                <a:solidFill>
                  <a:schemeClr val="dk1">
                    <a:alpha val="3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endParaRPr sz="1600" b="1" dirty="0">
              <a:solidFill>
                <a:schemeClr val="dk1">
                  <a:alpha val="3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113;p16"/>
          <p:cNvCxnSpPr/>
          <p:nvPr/>
        </p:nvCxnSpPr>
        <p:spPr>
          <a:xfrm>
            <a:off x="434610" y="4469817"/>
            <a:ext cx="8059500" cy="0"/>
          </a:xfrm>
          <a:prstGeom prst="straightConnector1">
            <a:avLst/>
          </a:prstGeom>
          <a:noFill/>
          <a:ln w="19050" cap="flat" cmpd="sng">
            <a:solidFill>
              <a:srgbClr val="00386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" name="Google Shape;114;p16"/>
          <p:cNvCxnSpPr/>
          <p:nvPr/>
        </p:nvCxnSpPr>
        <p:spPr>
          <a:xfrm>
            <a:off x="4632964" y="3527949"/>
            <a:ext cx="0" cy="8100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6" name="Google Shape;115;p16"/>
          <p:cNvSpPr txBox="1"/>
          <p:nvPr/>
        </p:nvSpPr>
        <p:spPr>
          <a:xfrm>
            <a:off x="529410" y="4050784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de-DE"/>
            </a:defPPr>
            <a:lvl1pPr marL="0" lvl="0" indent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6888A2">
                    <a:alpha val="30000"/>
                  </a:srgbClr>
                </a:solidFill>
              </a:defRPr>
            </a:lvl1pPr>
          </a:lstStyle>
          <a:p>
            <a:r>
              <a:rPr lang="de-DE" dirty="0">
                <a:solidFill>
                  <a:srgbClr val="6888A2"/>
                </a:solidFill>
              </a:rPr>
              <a:t>Remote </a:t>
            </a:r>
            <a:r>
              <a:rPr lang="de-DE" dirty="0" err="1">
                <a:solidFill>
                  <a:srgbClr val="6888A2"/>
                </a:solidFill>
              </a:rPr>
              <a:t>storage</a:t>
            </a:r>
            <a:endParaRPr dirty="0">
              <a:solidFill>
                <a:srgbClr val="6888A2"/>
              </a:solidFill>
            </a:endParaRPr>
          </a:p>
        </p:txBody>
      </p:sp>
      <p:cxnSp>
        <p:nvCxnSpPr>
          <p:cNvPr id="28" name="Google Shape;117;p16"/>
          <p:cNvCxnSpPr/>
          <p:nvPr/>
        </p:nvCxnSpPr>
        <p:spPr>
          <a:xfrm flipH="1">
            <a:off x="5240565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" name="Google Shape;98;p16"/>
          <p:cNvSpPr txBox="1"/>
          <p:nvPr/>
        </p:nvSpPr>
        <p:spPr>
          <a:xfrm>
            <a:off x="1388013" y="5406961"/>
            <a:ext cx="291417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</a:pP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Psychometric</a:t>
            </a:r>
            <a:r>
              <a:rPr lang="de-DE" sz="1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800" b="1" dirty="0" err="1">
                <a:solidFill>
                  <a:srgbClr val="002060">
                    <a:alpha val="30000"/>
                  </a:srgbClr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1" dirty="0">
              <a:solidFill>
                <a:srgbClr val="002060">
                  <a:alpha val="30000"/>
                </a:srgb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117;p16"/>
          <p:cNvCxnSpPr/>
          <p:nvPr/>
        </p:nvCxnSpPr>
        <p:spPr>
          <a:xfrm>
            <a:off x="1852157" y="1968672"/>
            <a:ext cx="2173206" cy="742970"/>
          </a:xfrm>
          <a:prstGeom prst="straightConnector1">
            <a:avLst/>
          </a:prstGeom>
          <a:noFill/>
          <a:ln w="38100" cap="flat" cmpd="sng">
            <a:solidFill>
              <a:srgbClr val="002060">
                <a:alpha val="30000"/>
              </a:srgbClr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115;p16"/>
          <p:cNvSpPr txBox="1"/>
          <p:nvPr/>
        </p:nvSpPr>
        <p:spPr>
          <a:xfrm>
            <a:off x="529410" y="4421462"/>
            <a:ext cx="2588400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de-DE" sz="1800" b="1" dirty="0" err="1">
                <a:solidFill>
                  <a:srgbClr val="6888A2"/>
                </a:solidFill>
              </a:rPr>
              <a:t>Local</a:t>
            </a:r>
            <a:r>
              <a:rPr lang="de-DE" sz="1800" b="1" dirty="0">
                <a:solidFill>
                  <a:srgbClr val="6888A2"/>
                </a:solidFill>
              </a:rPr>
              <a:t> </a:t>
            </a:r>
            <a:r>
              <a:rPr lang="de-DE" sz="1800" b="1" dirty="0" err="1">
                <a:solidFill>
                  <a:srgbClr val="6888A2"/>
                </a:solidFill>
              </a:rPr>
              <a:t>storage</a:t>
            </a:r>
            <a:endParaRPr sz="1800" b="1" dirty="0">
              <a:solidFill>
                <a:srgbClr val="6888A2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Ulla Sternemann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44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storage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505759-488D-D945-AFDA-1DEBDABF038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FB5D84E-9B34-4DB5-9C86-D0333C1A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3" y="3088743"/>
            <a:ext cx="2186395" cy="11253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140F3FD-1CAD-41E5-9994-D8ED828E24CF}"/>
              </a:ext>
            </a:extLst>
          </p:cNvPr>
          <p:cNvSpPr txBox="1"/>
          <p:nvPr/>
        </p:nvSpPr>
        <p:spPr>
          <a:xfrm>
            <a:off x="5835342" y="1469600"/>
            <a:ext cx="2192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Local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storage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988B744-82CC-4831-B600-7334BAF96BD2}"/>
              </a:ext>
            </a:extLst>
          </p:cNvPr>
          <p:cNvSpPr txBox="1"/>
          <p:nvPr/>
        </p:nvSpPr>
        <p:spPr>
          <a:xfrm>
            <a:off x="626399" y="1474102"/>
            <a:ext cx="250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Remote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storage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E90EFF3-FF47-4415-9481-C169D8627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557" y="4202131"/>
            <a:ext cx="2021855" cy="958275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F7A26F3-3BFD-4D92-BF2F-680F6D43E05C}"/>
              </a:ext>
            </a:extLst>
          </p:cNvPr>
          <p:cNvGrpSpPr/>
          <p:nvPr/>
        </p:nvGrpSpPr>
        <p:grpSpPr>
          <a:xfrm>
            <a:off x="5911387" y="2491192"/>
            <a:ext cx="2303512" cy="979805"/>
            <a:chOff x="6234063" y="3347600"/>
            <a:chExt cx="2303512" cy="979805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861CCCA-E899-4B6B-9647-9B08E97BF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5819" y="3347600"/>
              <a:ext cx="707885" cy="631721"/>
            </a:xfrm>
            <a:prstGeom prst="rect">
              <a:avLst/>
            </a:prstGeom>
          </p:spPr>
        </p:pic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C8011BF8-1EF4-4733-A9DA-32FCCBF349F2}"/>
                </a:ext>
              </a:extLst>
            </p:cNvPr>
            <p:cNvGrpSpPr/>
            <p:nvPr/>
          </p:nvGrpSpPr>
          <p:grpSpPr>
            <a:xfrm>
              <a:off x="6234063" y="3631238"/>
              <a:ext cx="2303512" cy="696167"/>
              <a:chOff x="6234063" y="3631238"/>
              <a:chExt cx="2303512" cy="69616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048FAFD6-16EF-427D-994E-89A2A94173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5433"/>
              <a:stretch/>
            </p:blipFill>
            <p:spPr>
              <a:xfrm>
                <a:off x="6234063" y="3990873"/>
                <a:ext cx="2303512" cy="336532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56CB8138-F66E-4CF5-AB47-FCEF62C6B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74369"/>
              <a:stretch/>
            </p:blipFill>
            <p:spPr>
              <a:xfrm>
                <a:off x="6234063" y="3631238"/>
                <a:ext cx="791780" cy="336532"/>
              </a:xfrm>
              <a:prstGeom prst="rect">
                <a:avLst/>
              </a:prstGeom>
            </p:spPr>
          </p:pic>
        </p:grp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3BF49072-220C-42D2-910F-B00964D1F428}"/>
              </a:ext>
            </a:extLst>
          </p:cNvPr>
          <p:cNvSpPr txBox="1"/>
          <p:nvPr/>
        </p:nvSpPr>
        <p:spPr>
          <a:xfrm>
            <a:off x="2144764" y="4214093"/>
            <a:ext cx="564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[2</a:t>
            </a:r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5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409607E-CABF-4A78-922A-1BCC0B634298}"/>
              </a:ext>
            </a:extLst>
          </p:cNvPr>
          <p:cNvSpPr txBox="1"/>
          <p:nvPr/>
        </p:nvSpPr>
        <p:spPr>
          <a:xfrm>
            <a:off x="7771028" y="3497529"/>
            <a:ext cx="564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[26]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477C798-5F3F-4A76-8391-C793ACAF7665}"/>
              </a:ext>
            </a:extLst>
          </p:cNvPr>
          <p:cNvSpPr txBox="1"/>
          <p:nvPr/>
        </p:nvSpPr>
        <p:spPr>
          <a:xfrm>
            <a:off x="7771028" y="5063630"/>
            <a:ext cx="564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[27]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17.12.2019   |   Ulla Sternemann   |   MAD-Lab   |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PalliCare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25" name="Google Shape;114;p16">
            <a:extLst>
              <a:ext uri="{FF2B5EF4-FFF2-40B4-BE49-F238E27FC236}">
                <a16:creationId xmlns:a16="http://schemas.microsoft.com/office/drawing/2014/main" id="{0F3B5667-ACBA-43E2-ADC7-74443C7DF0EB}"/>
              </a:ext>
            </a:extLst>
          </p:cNvPr>
          <p:cNvCxnSpPr>
            <a:cxnSpLocks/>
          </p:cNvCxnSpPr>
          <p:nvPr/>
        </p:nvCxnSpPr>
        <p:spPr>
          <a:xfrm flipH="1">
            <a:off x="3870186" y="3523045"/>
            <a:ext cx="986939" cy="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86529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6400" y="320400"/>
            <a:ext cx="8135937" cy="360362"/>
          </a:xfrm>
        </p:spPr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structure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505759-488D-D945-AFDA-1DEBDABF038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17.12.2019   |   Ulla Sternemann   |   MAD-Lab   |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PalliCare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02B62B78-711C-4822-998A-1D5D76C1971F}"/>
              </a:ext>
            </a:extLst>
          </p:cNvPr>
          <p:cNvSpPr/>
          <p:nvPr/>
        </p:nvSpPr>
        <p:spPr>
          <a:xfrm>
            <a:off x="6070933" y="1249119"/>
            <a:ext cx="2692067" cy="576000"/>
          </a:xfrm>
          <a:prstGeom prst="roundRect">
            <a:avLst/>
          </a:prstGeom>
          <a:solidFill>
            <a:srgbClr val="F4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permission_type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E920D6B9-9BAD-4F48-9A12-3A4E5A711C06}"/>
              </a:ext>
            </a:extLst>
          </p:cNvPr>
          <p:cNvSpPr/>
          <p:nvPr/>
        </p:nvSpPr>
        <p:spPr>
          <a:xfrm>
            <a:off x="6886074" y="2315513"/>
            <a:ext cx="1876926" cy="576000"/>
          </a:xfrm>
          <a:prstGeom prst="roundRect">
            <a:avLst/>
          </a:prstGeom>
          <a:solidFill>
            <a:srgbClr val="F4D8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permission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AD6D02F1-721F-4E63-9376-E0C6B554B6C6}"/>
              </a:ext>
            </a:extLst>
          </p:cNvPr>
          <p:cNvSpPr/>
          <p:nvPr/>
        </p:nvSpPr>
        <p:spPr>
          <a:xfrm>
            <a:off x="6516116" y="3585600"/>
            <a:ext cx="2270962" cy="576000"/>
          </a:xfrm>
          <a:prstGeom prst="roundRect">
            <a:avLst/>
          </a:prstGeom>
          <a:solidFill>
            <a:srgbClr val="C2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questionnaire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2D0B7515-E2DC-4958-A246-C443B6F3CB38}"/>
              </a:ext>
            </a:extLst>
          </p:cNvPr>
          <p:cNvSpPr/>
          <p:nvPr/>
        </p:nvSpPr>
        <p:spPr>
          <a:xfrm>
            <a:off x="6275344" y="4651994"/>
            <a:ext cx="2487530" cy="576000"/>
          </a:xfrm>
          <a:prstGeom prst="roundRect">
            <a:avLst/>
          </a:prstGeom>
          <a:solidFill>
            <a:srgbClr val="C2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other_suffering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09410A74-4614-472B-9B1F-F66A9E0B59EF}"/>
              </a:ext>
            </a:extLst>
          </p:cNvPr>
          <p:cNvSpPr/>
          <p:nvPr/>
        </p:nvSpPr>
        <p:spPr>
          <a:xfrm>
            <a:off x="651141" y="2314133"/>
            <a:ext cx="1265247" cy="576000"/>
          </a:xfrm>
          <a:prstGeom prst="roundRect">
            <a:avLst/>
          </a:prstGeom>
          <a:solidFill>
            <a:srgbClr val="F9E3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device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EB6F922D-02DE-4856-8BCE-CE0CD06686EF}"/>
              </a:ext>
            </a:extLst>
          </p:cNvPr>
          <p:cNvSpPr/>
          <p:nvPr/>
        </p:nvSpPr>
        <p:spPr>
          <a:xfrm>
            <a:off x="651141" y="1245525"/>
            <a:ext cx="2085308" cy="576000"/>
          </a:xfrm>
          <a:prstGeom prst="roundRect">
            <a:avLst/>
          </a:prstGeom>
          <a:solidFill>
            <a:srgbClr val="F9E3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device_type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55D66F68-E0AA-43F8-9C34-09ECBFA1E863}"/>
              </a:ext>
            </a:extLst>
          </p:cNvPr>
          <p:cNvSpPr/>
          <p:nvPr/>
        </p:nvSpPr>
        <p:spPr>
          <a:xfrm>
            <a:off x="4093995" y="3584812"/>
            <a:ext cx="956010" cy="576000"/>
          </a:xfrm>
          <a:prstGeom prst="roundRect">
            <a:avLst/>
          </a:prstGeom>
          <a:solidFill>
            <a:srgbClr val="C8DD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A19DF071-BD01-4ACC-AF85-034EAF46CDC9}"/>
              </a:ext>
            </a:extLst>
          </p:cNvPr>
          <p:cNvSpPr/>
          <p:nvPr/>
        </p:nvSpPr>
        <p:spPr>
          <a:xfrm>
            <a:off x="1717198" y="3585600"/>
            <a:ext cx="1744173" cy="576000"/>
          </a:xfrm>
          <a:prstGeom prst="roundRect">
            <a:avLst/>
          </a:prstGeom>
          <a:solidFill>
            <a:srgbClr val="C8DD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user_type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7511236C-6807-4805-8E08-617507CE33DC}"/>
              </a:ext>
            </a:extLst>
          </p:cNvPr>
          <p:cNvSpPr/>
          <p:nvPr/>
        </p:nvSpPr>
        <p:spPr>
          <a:xfrm>
            <a:off x="4187674" y="5646171"/>
            <a:ext cx="4575392" cy="576000"/>
          </a:xfrm>
          <a:prstGeom prst="roundRect">
            <a:avLst/>
          </a:prstGeom>
          <a:solidFill>
            <a:srgbClr val="E1E1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measurement_bloodpressure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43184D72-197A-4209-8940-1C1951CFA3F3}"/>
              </a:ext>
            </a:extLst>
          </p:cNvPr>
          <p:cNvSpPr/>
          <p:nvPr/>
        </p:nvSpPr>
        <p:spPr>
          <a:xfrm>
            <a:off x="651141" y="5646171"/>
            <a:ext cx="3167571" cy="576000"/>
          </a:xfrm>
          <a:prstGeom prst="roundRect">
            <a:avLst/>
          </a:prstGeom>
          <a:solidFill>
            <a:srgbClr val="E1E1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measurement_scale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2" name="Google Shape;114;p16">
            <a:extLst>
              <a:ext uri="{FF2B5EF4-FFF2-40B4-BE49-F238E27FC236}">
                <a16:creationId xmlns:a16="http://schemas.microsoft.com/office/drawing/2014/main" id="{D78EFDFE-90AE-446D-8EAA-7A207B898EE8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1283765" y="1824363"/>
            <a:ext cx="0" cy="48977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14;p16">
            <a:extLst>
              <a:ext uri="{FF2B5EF4-FFF2-40B4-BE49-F238E27FC236}">
                <a16:creationId xmlns:a16="http://schemas.microsoft.com/office/drawing/2014/main" id="{DA5C4F02-0C19-42B3-A4F4-4396F9EFEB59}"/>
              </a:ext>
            </a:extLst>
          </p:cNvPr>
          <p:cNvCxnSpPr>
            <a:cxnSpLocks/>
          </p:cNvCxnSpPr>
          <p:nvPr/>
        </p:nvCxnSpPr>
        <p:spPr>
          <a:xfrm flipH="1" flipV="1">
            <a:off x="7824535" y="1825743"/>
            <a:ext cx="1" cy="48977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114;p16">
            <a:extLst>
              <a:ext uri="{FF2B5EF4-FFF2-40B4-BE49-F238E27FC236}">
                <a16:creationId xmlns:a16="http://schemas.microsoft.com/office/drawing/2014/main" id="{1969BCF2-CBC8-4BBA-8390-4D51F91578E4}"/>
              </a:ext>
            </a:extLst>
          </p:cNvPr>
          <p:cNvCxnSpPr>
            <a:cxnSpLocks/>
          </p:cNvCxnSpPr>
          <p:nvPr/>
        </p:nvCxnSpPr>
        <p:spPr>
          <a:xfrm flipH="1" flipV="1">
            <a:off x="7830192" y="4162224"/>
            <a:ext cx="1" cy="48977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DF2D43D5-47B1-451F-8A6E-9E4EBCD7702B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4748002" y="2603513"/>
            <a:ext cx="2138073" cy="966876"/>
          </a:xfrm>
          <a:prstGeom prst="bentConnector3">
            <a:avLst>
              <a:gd name="adj1" fmla="val 99805"/>
            </a:avLst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Verbinder: gewinkelt 93">
            <a:extLst>
              <a:ext uri="{FF2B5EF4-FFF2-40B4-BE49-F238E27FC236}">
                <a16:creationId xmlns:a16="http://schemas.microsoft.com/office/drawing/2014/main" id="{AC4D1280-EAE4-496E-B65F-0AD0CA9A03AA}"/>
              </a:ext>
            </a:extLst>
          </p:cNvPr>
          <p:cNvCxnSpPr>
            <a:cxnSpLocks/>
            <a:stCxn id="43" idx="1"/>
            <a:endCxn id="47" idx="3"/>
          </p:cNvCxnSpPr>
          <p:nvPr/>
        </p:nvCxnSpPr>
        <p:spPr>
          <a:xfrm rot="10800000">
            <a:off x="5050006" y="3872812"/>
            <a:ext cx="1466111" cy="78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14;p16">
            <a:extLst>
              <a:ext uri="{FF2B5EF4-FFF2-40B4-BE49-F238E27FC236}">
                <a16:creationId xmlns:a16="http://schemas.microsoft.com/office/drawing/2014/main" id="{9D81C5A6-34A2-48CA-9830-0A5D1A6B8A33}"/>
              </a:ext>
            </a:extLst>
          </p:cNvPr>
          <p:cNvCxnSpPr>
            <a:cxnSpLocks/>
            <a:stCxn id="47" idx="1"/>
            <a:endCxn id="48" idx="3"/>
          </p:cNvCxnSpPr>
          <p:nvPr/>
        </p:nvCxnSpPr>
        <p:spPr>
          <a:xfrm flipH="1">
            <a:off x="3461371" y="3872812"/>
            <a:ext cx="632624" cy="788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Verbinder: gewinkelt 112">
            <a:extLst>
              <a:ext uri="{FF2B5EF4-FFF2-40B4-BE49-F238E27FC236}">
                <a16:creationId xmlns:a16="http://schemas.microsoft.com/office/drawing/2014/main" id="{46DCA8C5-AF67-4572-B197-60E5E0973E0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54837" y="4326496"/>
            <a:ext cx="1483160" cy="115461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Verbinder: gewinkelt 122">
            <a:extLst>
              <a:ext uri="{FF2B5EF4-FFF2-40B4-BE49-F238E27FC236}">
                <a16:creationId xmlns:a16="http://schemas.microsoft.com/office/drawing/2014/main" id="{D3CE3C87-9AC2-4341-AB17-F4046B8DBCA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82842" y="4233017"/>
            <a:ext cx="1470940" cy="135537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AB92F094-A4EE-4541-BAA3-15D010B794A0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916388" y="2602133"/>
            <a:ext cx="2479613" cy="979152"/>
          </a:xfrm>
          <a:prstGeom prst="bentConnector3">
            <a:avLst>
              <a:gd name="adj1" fmla="val 99947"/>
            </a:avLst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58385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Providing </a:t>
            </a:r>
            <a:r>
              <a:rPr lang="de-DE" dirty="0" err="1"/>
              <a:t>feedback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505759-488D-D945-AFDA-1DEBDABF038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D20EEA4-CB7C-4D0B-817A-EF83045C08CB}"/>
              </a:ext>
            </a:extLst>
          </p:cNvPr>
          <p:cNvSpPr txBox="1"/>
          <p:nvPr/>
        </p:nvSpPr>
        <p:spPr>
          <a:xfrm>
            <a:off x="949124" y="3510947"/>
            <a:ext cx="2433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Expert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knowledge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3BC315A-80A8-4130-990C-BA98AF8E8201}"/>
              </a:ext>
            </a:extLst>
          </p:cNvPr>
          <p:cNvSpPr txBox="1"/>
          <p:nvPr/>
        </p:nvSpPr>
        <p:spPr>
          <a:xfrm>
            <a:off x="5882346" y="3394815"/>
            <a:ext cx="2427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Analysis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of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available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datasets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26" name="Google Shape;114;p16">
            <a:extLst>
              <a:ext uri="{FF2B5EF4-FFF2-40B4-BE49-F238E27FC236}">
                <a16:creationId xmlns:a16="http://schemas.microsoft.com/office/drawing/2014/main" id="{9C6F7234-D79A-402C-B601-6202778F30B1}"/>
              </a:ext>
            </a:extLst>
          </p:cNvPr>
          <p:cNvCxnSpPr>
            <a:cxnSpLocks/>
          </p:cNvCxnSpPr>
          <p:nvPr/>
        </p:nvCxnSpPr>
        <p:spPr>
          <a:xfrm flipH="1" flipV="1">
            <a:off x="2523746" y="2340866"/>
            <a:ext cx="1523998" cy="2401822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0" name="Google Shape;114;p16">
            <a:extLst>
              <a:ext uri="{FF2B5EF4-FFF2-40B4-BE49-F238E27FC236}">
                <a16:creationId xmlns:a16="http://schemas.microsoft.com/office/drawing/2014/main" id="{F300EECF-DD02-41DB-9928-D4D7F5369EA5}"/>
              </a:ext>
            </a:extLst>
          </p:cNvPr>
          <p:cNvCxnSpPr>
            <a:cxnSpLocks/>
          </p:cNvCxnSpPr>
          <p:nvPr/>
        </p:nvCxnSpPr>
        <p:spPr>
          <a:xfrm flipV="1">
            <a:off x="5112000" y="2340866"/>
            <a:ext cx="1269345" cy="2400958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D69AA796-0339-44E3-B606-83871BF769AB}"/>
              </a:ext>
            </a:extLst>
          </p:cNvPr>
          <p:cNvGrpSpPr/>
          <p:nvPr/>
        </p:nvGrpSpPr>
        <p:grpSpPr>
          <a:xfrm>
            <a:off x="5087278" y="1337407"/>
            <a:ext cx="3007864" cy="867379"/>
            <a:chOff x="5087278" y="1337407"/>
            <a:chExt cx="3007864" cy="867379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00B1826-F01C-4B17-8393-4DF766C9C34A}"/>
                </a:ext>
              </a:extLst>
            </p:cNvPr>
            <p:cNvSpPr txBox="1"/>
            <p:nvPr/>
          </p:nvSpPr>
          <p:spPr>
            <a:xfrm>
              <a:off x="5890863" y="1337407"/>
              <a:ext cx="2204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Psychometric</a:t>
              </a: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</a:t>
              </a:r>
              <a:r>
                <a:rPr kumimoji="0" lang="de-D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32" name="Google Shape;102;p16">
              <a:extLst>
                <a:ext uri="{FF2B5EF4-FFF2-40B4-BE49-F238E27FC236}">
                  <a16:creationId xmlns:a16="http://schemas.microsoft.com/office/drawing/2014/main" id="{F4C84F0E-DF4D-4131-BA84-E42FFBFDA562}"/>
                </a:ext>
              </a:extLst>
            </p:cNvPr>
            <p:cNvPicPr preferRelativeResize="0"/>
            <p:nvPr/>
          </p:nvPicPr>
          <p:blipFill rotWithShape="1">
            <a:blip r:embed="rId3">
              <a:biLevel thresh="75000"/>
              <a:alphaModFix/>
            </a:blip>
            <a:srcRect/>
            <a:stretch/>
          </p:blipFill>
          <p:spPr>
            <a:xfrm>
              <a:off x="5087278" y="1376452"/>
              <a:ext cx="795068" cy="828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110491EC-BEB5-43EA-AB80-51B2C61E2B5D}"/>
              </a:ext>
            </a:extLst>
          </p:cNvPr>
          <p:cNvGrpSpPr/>
          <p:nvPr/>
        </p:nvGrpSpPr>
        <p:grpSpPr>
          <a:xfrm>
            <a:off x="1267442" y="1373789"/>
            <a:ext cx="2502398" cy="830997"/>
            <a:chOff x="1048858" y="1337408"/>
            <a:chExt cx="2502398" cy="830997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2DF20F7-D115-49D1-BB0C-9304AB92F677}"/>
                </a:ext>
              </a:extLst>
            </p:cNvPr>
            <p:cNvSpPr txBox="1"/>
            <p:nvPr/>
          </p:nvSpPr>
          <p:spPr>
            <a:xfrm>
              <a:off x="1825624" y="1337408"/>
              <a:ext cx="17256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Biometric</a:t>
              </a:r>
              <a:r>
                <a:rPr kumimoji="0" lang="de-DE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</a:t>
              </a:r>
              <a:r>
                <a:rPr kumimoji="0" lang="de-D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data</a:t>
              </a:r>
              <a:endPara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33" name="Google Shape;88;p16">
              <a:extLst>
                <a:ext uri="{FF2B5EF4-FFF2-40B4-BE49-F238E27FC236}">
                  <a16:creationId xmlns:a16="http://schemas.microsoft.com/office/drawing/2014/main" id="{5745B107-1BFB-4D4E-98E4-F507EFE62EEE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4">
              <a:biLevel thresh="75000"/>
              <a:alphaModFix/>
            </a:blip>
            <a:srcRect/>
            <a:stretch/>
          </p:blipFill>
          <p:spPr>
            <a:xfrm flipH="1">
              <a:off x="1048858" y="1416182"/>
              <a:ext cx="673448" cy="6734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F4AEE37-8CDE-4C5B-AEEE-425B35376123}"/>
              </a:ext>
            </a:extLst>
          </p:cNvPr>
          <p:cNvGrpSpPr/>
          <p:nvPr/>
        </p:nvGrpSpPr>
        <p:grpSpPr>
          <a:xfrm>
            <a:off x="3022620" y="5075773"/>
            <a:ext cx="3098760" cy="720000"/>
            <a:chOff x="1267442" y="5223151"/>
            <a:chExt cx="3098760" cy="720000"/>
          </a:xfrm>
        </p:grpSpPr>
        <p:pic>
          <p:nvPicPr>
            <p:cNvPr id="13" name="Grafik 12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9C103E00-A186-4A77-9894-9457ED53E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6202" y="5223151"/>
              <a:ext cx="720000" cy="720000"/>
            </a:xfrm>
            <a:prstGeom prst="rect">
              <a:avLst/>
            </a:prstGeom>
          </p:spPr>
        </p:pic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63F9C979-0358-418D-8FA6-20860C2E1777}"/>
                </a:ext>
              </a:extLst>
            </p:cNvPr>
            <p:cNvGrpSpPr/>
            <p:nvPr/>
          </p:nvGrpSpPr>
          <p:grpSpPr>
            <a:xfrm>
              <a:off x="1267442" y="5223151"/>
              <a:ext cx="2305840" cy="720000"/>
              <a:chOff x="2722382" y="5223151"/>
              <a:chExt cx="2305840" cy="720000"/>
            </a:xfrm>
          </p:grpSpPr>
          <p:pic>
            <p:nvPicPr>
              <p:cNvPr id="17" name="Grafik 16" descr="Ein Bild, das Zeichnung, Licht enthält.&#10;&#10;Automatisch generierte Beschreibung">
                <a:extLst>
                  <a:ext uri="{FF2B5EF4-FFF2-40B4-BE49-F238E27FC236}">
                    <a16:creationId xmlns:a16="http://schemas.microsoft.com/office/drawing/2014/main" id="{C574102C-2116-4F96-8AC9-BB6CA96BB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5302" y="522315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2286F533-DA78-4A6B-B8DE-6CAF2D365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8222" y="522315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5" name="Grafik 24" descr="Ein Bild, das Rad, Zeichnung enthält.&#10;&#10;Automatisch generierte Beschreibung">
                <a:extLst>
                  <a:ext uri="{FF2B5EF4-FFF2-40B4-BE49-F238E27FC236}">
                    <a16:creationId xmlns:a16="http://schemas.microsoft.com/office/drawing/2014/main" id="{4CEA2ADF-51DB-4236-8DE3-3F441386F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2382" y="5223151"/>
                <a:ext cx="720000" cy="720000"/>
              </a:xfrm>
              <a:prstGeom prst="rect">
                <a:avLst/>
              </a:prstGeom>
            </p:spPr>
          </p:pic>
        </p:grpSp>
      </p:grpSp>
      <p:sp>
        <p:nvSpPr>
          <p:cNvPr id="23" name="Textfeld 22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Ulla Sternemann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582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505759-488D-D945-AFDA-1DEBDABF038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1" name="Google Shape;88;p16">
            <a:extLst>
              <a:ext uri="{FF2B5EF4-FFF2-40B4-BE49-F238E27FC236}">
                <a16:creationId xmlns:a16="http://schemas.microsoft.com/office/drawing/2014/main" id="{4F49EF30-B270-4441-AFD4-CCBD7CAF7F1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/>
          <a:stretch/>
        </p:blipFill>
        <p:spPr>
          <a:xfrm flipH="1">
            <a:off x="1406227" y="1594614"/>
            <a:ext cx="673448" cy="67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2;p16">
            <a:extLst>
              <a:ext uri="{FF2B5EF4-FFF2-40B4-BE49-F238E27FC236}">
                <a16:creationId xmlns:a16="http://schemas.microsoft.com/office/drawing/2014/main" id="{7DD62F5F-60A8-4AD4-8A93-EA394083B3DA}"/>
              </a:ext>
            </a:extLst>
          </p:cNvPr>
          <p:cNvPicPr preferRelativeResize="0"/>
          <p:nvPr/>
        </p:nvPicPr>
        <p:blipFill rotWithShape="1">
          <a:blip r:embed="rId4">
            <a:biLevel thresh="75000"/>
            <a:alphaModFix/>
          </a:blip>
          <a:srcRect/>
          <a:stretch/>
        </p:blipFill>
        <p:spPr>
          <a:xfrm>
            <a:off x="1346712" y="2480129"/>
            <a:ext cx="795068" cy="828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6C4B5BF-EC8C-4B56-A137-5D4847225B34}"/>
              </a:ext>
            </a:extLst>
          </p:cNvPr>
          <p:cNvGrpSpPr/>
          <p:nvPr/>
        </p:nvGrpSpPr>
        <p:grpSpPr>
          <a:xfrm>
            <a:off x="2706089" y="1343741"/>
            <a:ext cx="795068" cy="1510127"/>
            <a:chOff x="4178202" y="4620391"/>
            <a:chExt cx="895229" cy="1578164"/>
          </a:xfrm>
        </p:grpSpPr>
        <p:pic>
          <p:nvPicPr>
            <p:cNvPr id="30" name="Google Shape;105;p16">
              <a:extLst>
                <a:ext uri="{FF2B5EF4-FFF2-40B4-BE49-F238E27FC236}">
                  <a16:creationId xmlns:a16="http://schemas.microsoft.com/office/drawing/2014/main" id="{BAAE58D8-EEC9-4A7C-AEB6-E235CAA8B53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biLevel thresh="75000"/>
            </a:blip>
            <a:srcRect/>
            <a:stretch/>
          </p:blipFill>
          <p:spPr>
            <a:xfrm>
              <a:off x="4178202" y="4736955"/>
              <a:ext cx="895229" cy="146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106;p16">
              <a:extLst>
                <a:ext uri="{FF2B5EF4-FFF2-40B4-BE49-F238E27FC236}">
                  <a16:creationId xmlns:a16="http://schemas.microsoft.com/office/drawing/2014/main" id="{8E8FCD17-D676-4FB7-9671-C601F4F56204}"/>
                </a:ext>
              </a:extLst>
            </p:cNvPr>
            <p:cNvSpPr txBox="1"/>
            <p:nvPr/>
          </p:nvSpPr>
          <p:spPr>
            <a:xfrm rot="2812175">
              <a:off x="3985716" y="5125550"/>
              <a:ext cx="1391478" cy="381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Patient</a:t>
              </a: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93;p16">
            <a:extLst>
              <a:ext uri="{FF2B5EF4-FFF2-40B4-BE49-F238E27FC236}">
                <a16:creationId xmlns:a16="http://schemas.microsoft.com/office/drawing/2014/main" id="{5058779E-5842-4502-ACD8-095AC96E128E}"/>
              </a:ext>
            </a:extLst>
          </p:cNvPr>
          <p:cNvGrpSpPr/>
          <p:nvPr/>
        </p:nvGrpSpPr>
        <p:grpSpPr>
          <a:xfrm>
            <a:off x="5722846" y="1775993"/>
            <a:ext cx="1099789" cy="941698"/>
            <a:chOff x="274253" y="1636606"/>
            <a:chExt cx="1475385" cy="1204355"/>
          </a:xfrm>
        </p:grpSpPr>
        <p:pic>
          <p:nvPicPr>
            <p:cNvPr id="14" name="Google Shape;94;p16">
              <a:extLst>
                <a:ext uri="{FF2B5EF4-FFF2-40B4-BE49-F238E27FC236}">
                  <a16:creationId xmlns:a16="http://schemas.microsoft.com/office/drawing/2014/main" id="{4EB29E77-69A6-4EAB-91D2-0F042374B0A4}"/>
                </a:ext>
              </a:extLst>
            </p:cNvPr>
            <p:cNvPicPr preferRelativeResize="0"/>
            <p:nvPr/>
          </p:nvPicPr>
          <p:blipFill rotWithShape="1">
            <a:blip r:embed="rId6">
              <a:biLevel thresh="75000"/>
              <a:alphaModFix/>
            </a:blip>
            <a:srcRect/>
            <a:stretch/>
          </p:blipFill>
          <p:spPr>
            <a:xfrm>
              <a:off x="409767" y="1636606"/>
              <a:ext cx="1204356" cy="1204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95;p16">
              <a:extLst>
                <a:ext uri="{FF2B5EF4-FFF2-40B4-BE49-F238E27FC236}">
                  <a16:creationId xmlns:a16="http://schemas.microsoft.com/office/drawing/2014/main" id="{4674DBB3-CD6F-4CE2-97C1-086F1F78BB5C}"/>
                </a:ext>
              </a:extLst>
            </p:cNvPr>
            <p:cNvSpPr txBox="1"/>
            <p:nvPr/>
          </p:nvSpPr>
          <p:spPr>
            <a:xfrm>
              <a:off x="274253" y="1852301"/>
              <a:ext cx="1475385" cy="432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de-DE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Doctor</a:t>
              </a: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23F4A20-F6CB-4430-87C6-D14BCF9AD42A}"/>
              </a:ext>
            </a:extLst>
          </p:cNvPr>
          <p:cNvGrpSpPr/>
          <p:nvPr/>
        </p:nvGrpSpPr>
        <p:grpSpPr>
          <a:xfrm>
            <a:off x="6618634" y="1414610"/>
            <a:ext cx="1418496" cy="1398588"/>
            <a:chOff x="7323396" y="1435967"/>
            <a:chExt cx="1472119" cy="1460301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17C73985-064C-43C3-A2A2-930025624A48}"/>
                </a:ext>
              </a:extLst>
            </p:cNvPr>
            <p:cNvGrpSpPr/>
            <p:nvPr/>
          </p:nvGrpSpPr>
          <p:grpSpPr>
            <a:xfrm>
              <a:off x="7475415" y="1435967"/>
              <a:ext cx="1320100" cy="1460301"/>
              <a:chOff x="7475415" y="1435967"/>
              <a:chExt cx="1320100" cy="1460301"/>
            </a:xfrm>
          </p:grpSpPr>
          <p:pic>
            <p:nvPicPr>
              <p:cNvPr id="26" name="Google Shape;107;p16">
                <a:extLst>
                  <a:ext uri="{FF2B5EF4-FFF2-40B4-BE49-F238E27FC236}">
                    <a16:creationId xmlns:a16="http://schemas.microsoft.com/office/drawing/2014/main" id="{7C1B43CF-F110-4DFD-8373-32F52C8BE448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  <a:biLevel thresh="75000"/>
              </a:blip>
              <a:srcRect/>
              <a:stretch/>
            </p:blipFill>
            <p:spPr>
              <a:xfrm>
                <a:off x="7624651" y="1435967"/>
                <a:ext cx="894433" cy="14603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108;p16">
                <a:extLst>
                  <a:ext uri="{FF2B5EF4-FFF2-40B4-BE49-F238E27FC236}">
                    <a16:creationId xmlns:a16="http://schemas.microsoft.com/office/drawing/2014/main" id="{3848C8DB-BB15-4225-9E2B-CEBD82E150BA}"/>
                  </a:ext>
                </a:extLst>
              </p:cNvPr>
              <p:cNvSpPr txBox="1"/>
              <p:nvPr/>
            </p:nvSpPr>
            <p:spPr>
              <a:xfrm rot="20669139">
                <a:off x="7475415" y="1524203"/>
                <a:ext cx="1320100" cy="875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tabLst/>
                  <a:defRPr/>
                </a:pPr>
                <a:r>
                  <a:rPr kumimoji="0" lang="de-DE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  <a:tabLst/>
                  <a:defRPr/>
                </a:pPr>
                <a:r>
                  <a:rPr kumimoji="0" lang="de-DE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of</a:t>
                </a: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b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alpha val="40000"/>
                      </a:prstClr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kumimoji="0" lang="de-DE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Kin</a:t>
                </a: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Google Shape;109;p16">
              <a:extLst>
                <a:ext uri="{FF2B5EF4-FFF2-40B4-BE49-F238E27FC236}">
                  <a16:creationId xmlns:a16="http://schemas.microsoft.com/office/drawing/2014/main" id="{048434B3-95E5-4926-8D6E-718A9E35FCBA}"/>
                </a:ext>
              </a:extLst>
            </p:cNvPr>
            <p:cNvSpPr txBox="1"/>
            <p:nvPr/>
          </p:nvSpPr>
          <p:spPr>
            <a:xfrm rot="20669139">
              <a:off x="7323396" y="1607504"/>
              <a:ext cx="1320100" cy="369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de-DE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Next</a:t>
              </a:r>
              <a:endPara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eschweifte Klammer rechts 56">
            <a:extLst>
              <a:ext uri="{FF2B5EF4-FFF2-40B4-BE49-F238E27FC236}">
                <a16:creationId xmlns:a16="http://schemas.microsoft.com/office/drawing/2014/main" id="{A247CEAF-9C9E-4BD8-80C2-9E5125F37939}"/>
              </a:ext>
            </a:extLst>
          </p:cNvPr>
          <p:cNvSpPr/>
          <p:nvPr/>
        </p:nvSpPr>
        <p:spPr>
          <a:xfrm rot="5400000">
            <a:off x="4506681" y="612644"/>
            <a:ext cx="375373" cy="6685525"/>
          </a:xfrm>
          <a:prstGeom prst="rightBrace">
            <a:avLst>
              <a:gd name="adj1" fmla="val 89532"/>
              <a:gd name="adj2" fmla="val 50182"/>
            </a:avLst>
          </a:prstGeom>
          <a:noFill/>
          <a:ln>
            <a:solidFill>
              <a:srgbClr val="0033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FF9C9EC-3993-475A-BC34-2AC4AF66DDEC}"/>
              </a:ext>
            </a:extLst>
          </p:cNvPr>
          <p:cNvGrpSpPr/>
          <p:nvPr/>
        </p:nvGrpSpPr>
        <p:grpSpPr>
          <a:xfrm>
            <a:off x="2295072" y="2963183"/>
            <a:ext cx="1640758" cy="375026"/>
            <a:chOff x="1267442" y="5223151"/>
            <a:chExt cx="3098760" cy="720000"/>
          </a:xfrm>
        </p:grpSpPr>
        <p:pic>
          <p:nvPicPr>
            <p:cNvPr id="33" name="Grafik 32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EDF7F3CF-C060-49FD-8855-FE8E91C5B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46202" y="5223151"/>
              <a:ext cx="720000" cy="720000"/>
            </a:xfrm>
            <a:prstGeom prst="rect">
              <a:avLst/>
            </a:prstGeom>
          </p:spPr>
        </p:pic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6B08FC41-330E-426B-AB5B-9D7B3049FEA8}"/>
                </a:ext>
              </a:extLst>
            </p:cNvPr>
            <p:cNvGrpSpPr/>
            <p:nvPr/>
          </p:nvGrpSpPr>
          <p:grpSpPr>
            <a:xfrm>
              <a:off x="1267442" y="5223151"/>
              <a:ext cx="2305840" cy="720000"/>
              <a:chOff x="2722382" y="5223151"/>
              <a:chExt cx="2305840" cy="720000"/>
            </a:xfrm>
          </p:grpSpPr>
          <p:pic>
            <p:nvPicPr>
              <p:cNvPr id="35" name="Grafik 34" descr="Ein Bild, das Zeichnung, Licht enthält.&#10;&#10;Automatisch generierte Beschreibung">
                <a:extLst>
                  <a:ext uri="{FF2B5EF4-FFF2-40B4-BE49-F238E27FC236}">
                    <a16:creationId xmlns:a16="http://schemas.microsoft.com/office/drawing/2014/main" id="{8BCEA496-0EE4-4E1D-8137-9C53F3975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5302" y="522315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71879225-9F8F-4E60-87D4-BD033EAED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8222" y="522315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7" name="Grafik 36" descr="Ein Bild, das Rad, Zeichnung enthält.&#10;&#10;Automatisch generierte Beschreibung">
                <a:extLst>
                  <a:ext uri="{FF2B5EF4-FFF2-40B4-BE49-F238E27FC236}">
                    <a16:creationId xmlns:a16="http://schemas.microsoft.com/office/drawing/2014/main" id="{82324388-2858-4F5B-88C5-FD73C7DBD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22382" y="5223151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7BA43601-B2AD-43A3-B2D7-520D89FE6C56}"/>
              </a:ext>
            </a:extLst>
          </p:cNvPr>
          <p:cNvGrpSpPr/>
          <p:nvPr/>
        </p:nvGrpSpPr>
        <p:grpSpPr>
          <a:xfrm>
            <a:off x="6047856" y="2963310"/>
            <a:ext cx="1640758" cy="375026"/>
            <a:chOff x="1267442" y="5223151"/>
            <a:chExt cx="3098760" cy="720000"/>
          </a:xfrm>
        </p:grpSpPr>
        <p:pic>
          <p:nvPicPr>
            <p:cNvPr id="39" name="Grafik 38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BE8D8D0C-7BD7-4DDF-B4A6-28C7F0A0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46202" y="5223151"/>
              <a:ext cx="720000" cy="720000"/>
            </a:xfrm>
            <a:prstGeom prst="rect">
              <a:avLst/>
            </a:prstGeom>
          </p:spPr>
        </p:pic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59AAFF31-522C-488F-9C9A-A9C0FAFE842B}"/>
                </a:ext>
              </a:extLst>
            </p:cNvPr>
            <p:cNvGrpSpPr/>
            <p:nvPr/>
          </p:nvGrpSpPr>
          <p:grpSpPr>
            <a:xfrm>
              <a:off x="1267442" y="5223151"/>
              <a:ext cx="2305840" cy="720000"/>
              <a:chOff x="2722382" y="5223151"/>
              <a:chExt cx="2305840" cy="720000"/>
            </a:xfrm>
          </p:grpSpPr>
          <p:pic>
            <p:nvPicPr>
              <p:cNvPr id="41" name="Grafik 40" descr="Ein Bild, das Zeichnung, Licht enthält.&#10;&#10;Automatisch generierte Beschreibung">
                <a:extLst>
                  <a:ext uri="{FF2B5EF4-FFF2-40B4-BE49-F238E27FC236}">
                    <a16:creationId xmlns:a16="http://schemas.microsoft.com/office/drawing/2014/main" id="{18B1875E-1752-413B-BD49-17F3CB9E9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5302" y="522315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F88C9340-14D3-4CFB-9774-31DB2751F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8222" y="522315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43" name="Grafik 42" descr="Ein Bild, das Rad, Zeichnung enthält.&#10;&#10;Automatisch generierte Beschreibung">
                <a:extLst>
                  <a:ext uri="{FF2B5EF4-FFF2-40B4-BE49-F238E27FC236}">
                    <a16:creationId xmlns:a16="http://schemas.microsoft.com/office/drawing/2014/main" id="{3144CAFB-4FB0-4AEF-BA3F-13EE2474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22382" y="5223151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2F06326-977A-482A-A998-128015111745}"/>
              </a:ext>
            </a:extLst>
          </p:cNvPr>
          <p:cNvGrpSpPr/>
          <p:nvPr/>
        </p:nvGrpSpPr>
        <p:grpSpPr>
          <a:xfrm>
            <a:off x="2676304" y="4494869"/>
            <a:ext cx="4522081" cy="1581056"/>
            <a:chOff x="3096146" y="4404128"/>
            <a:chExt cx="4522081" cy="1581056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3EDD1C2B-153C-451B-91B3-AC77FF2C6695}"/>
                </a:ext>
              </a:extLst>
            </p:cNvPr>
            <p:cNvGrpSpPr/>
            <p:nvPr/>
          </p:nvGrpSpPr>
          <p:grpSpPr>
            <a:xfrm>
              <a:off x="3096146" y="4404128"/>
              <a:ext cx="1969272" cy="1305633"/>
              <a:chOff x="3142493" y="4338942"/>
              <a:chExt cx="1969272" cy="1305633"/>
            </a:xfrm>
          </p:grpSpPr>
          <p:pic>
            <p:nvPicPr>
              <p:cNvPr id="51" name="Grafik 50" descr="Haus">
                <a:extLst>
                  <a:ext uri="{FF2B5EF4-FFF2-40B4-BE49-F238E27FC236}">
                    <a16:creationId xmlns:a16="http://schemas.microsoft.com/office/drawing/2014/main" id="{20651ED6-12BB-4DA0-B43F-B3378A8CE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42493" y="4338942"/>
                <a:ext cx="1305633" cy="1305633"/>
              </a:xfrm>
              <a:prstGeom prst="rect">
                <a:avLst/>
              </a:prstGeom>
            </p:spPr>
          </p:pic>
          <p:pic>
            <p:nvPicPr>
              <p:cNvPr id="55" name="Grafik 54" descr="Mann">
                <a:extLst>
                  <a:ext uri="{FF2B5EF4-FFF2-40B4-BE49-F238E27FC236}">
                    <a16:creationId xmlns:a16="http://schemas.microsoft.com/office/drawing/2014/main" id="{C77A8532-6CD2-4E36-8299-1DCFC2630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55540" y="4783665"/>
                <a:ext cx="756225" cy="756225"/>
              </a:xfrm>
              <a:prstGeom prst="rect">
                <a:avLst/>
              </a:prstGeom>
            </p:spPr>
          </p:pic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B0B2FB2-0A78-4BD5-A95B-31C9DF35CEEE}"/>
                </a:ext>
              </a:extLst>
            </p:cNvPr>
            <p:cNvSpPr txBox="1"/>
            <p:nvPr/>
          </p:nvSpPr>
          <p:spPr>
            <a:xfrm>
              <a:off x="5239949" y="4630967"/>
              <a:ext cx="2378278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/>
                <a:t>Homecare</a:t>
              </a:r>
            </a:p>
            <a:p>
              <a:endParaRPr lang="de-DE" sz="1000" b="1" dirty="0"/>
            </a:p>
            <a:p>
              <a:r>
                <a:rPr lang="de-DE" b="1" dirty="0"/>
                <a:t>Limited time</a:t>
              </a:r>
            </a:p>
            <a:p>
              <a:endParaRPr lang="en-US" dirty="0"/>
            </a:p>
          </p:txBody>
        </p:sp>
      </p:grpSp>
      <p:sp>
        <p:nvSpPr>
          <p:cNvPr id="44" name="Textfeld 43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</a:t>
            </a:r>
            <a:r>
              <a:rPr lang="en-US" sz="1000" dirty="0">
                <a:solidFill>
                  <a:srgbClr val="969696"/>
                </a:solidFill>
                <a:cs typeface="Arial" charset="0"/>
              </a:rPr>
              <a:t>Ulla Sternemann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3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6400" y="320400"/>
            <a:ext cx="8135937" cy="360362"/>
          </a:xfrm>
        </p:spPr>
        <p:txBody>
          <a:bodyPr/>
          <a:lstStyle/>
          <a:p>
            <a:r>
              <a:rPr lang="en-US" dirty="0"/>
              <a:t>Palliative Care patients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B53C404-1003-44A0-B405-2B5DCA4626F3}"/>
              </a:ext>
            </a:extLst>
          </p:cNvPr>
          <p:cNvSpPr txBox="1"/>
          <p:nvPr/>
        </p:nvSpPr>
        <p:spPr>
          <a:xfrm>
            <a:off x="627063" y="1424588"/>
            <a:ext cx="8135937" cy="461665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seriously ill and dying people</a:t>
            </a:r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63AAA880-F412-43BD-ACC9-443B8BFDBA6C}"/>
              </a:ext>
            </a:extLst>
          </p:cNvPr>
          <p:cNvGraphicFramePr/>
          <p:nvPr/>
        </p:nvGraphicFramePr>
        <p:xfrm>
          <a:off x="1672805" y="22324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996293B5-4C8E-43BF-AB5A-C6B2453CF44A}"/>
              </a:ext>
            </a:extLst>
          </p:cNvPr>
          <p:cNvSpPr txBox="1"/>
          <p:nvPr/>
        </p:nvSpPr>
        <p:spPr>
          <a:xfrm>
            <a:off x="7299717" y="5822844"/>
            <a:ext cx="67980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rPr>
              <a:t>[2]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4065B9-0E60-472B-896E-2597D06F68C2}"/>
              </a:ext>
            </a:extLst>
          </p:cNvPr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Klaus Schmidt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92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505759-488D-D945-AFDA-1DEBDABF038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17.12.2019   |   Ulla Sternemann   |   MAD-Lab   |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PalliCare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788941-6015-4A27-AC1D-04661C303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5" t="6244" r="5106" b="19494"/>
          <a:stretch/>
        </p:blipFill>
        <p:spPr>
          <a:xfrm>
            <a:off x="626400" y="1684116"/>
            <a:ext cx="692272" cy="5903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8462E08-624F-4ABC-8D48-D816AD1DC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2" r="685" b="13418"/>
          <a:stretch/>
        </p:blipFill>
        <p:spPr>
          <a:xfrm>
            <a:off x="942017" y="4583576"/>
            <a:ext cx="648132" cy="5903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E6E54E-603B-44F2-9E1E-B14DBD6DA8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88" t="2869" r="9832" b="16118"/>
          <a:stretch/>
        </p:blipFill>
        <p:spPr>
          <a:xfrm>
            <a:off x="1362812" y="1751653"/>
            <a:ext cx="523861" cy="52277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99D804-1CF6-4127-BF00-5458AB78B6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87" t="8765" r="9662" b="21362"/>
          <a:stretch/>
        </p:blipFill>
        <p:spPr>
          <a:xfrm>
            <a:off x="1026440" y="3277779"/>
            <a:ext cx="540323" cy="464095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018B106-1A82-4F91-B390-029D5395F7AE}"/>
              </a:ext>
            </a:extLst>
          </p:cNvPr>
          <p:cNvSpPr txBox="1"/>
          <p:nvPr/>
        </p:nvSpPr>
        <p:spPr>
          <a:xfrm>
            <a:off x="2447380" y="1812760"/>
            <a:ext cx="484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Integrate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more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medical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devices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1E5DDAE-379C-4D25-9FC2-A81246495655}"/>
              </a:ext>
            </a:extLst>
          </p:cNvPr>
          <p:cNvSpPr txBox="1"/>
          <p:nvPr/>
        </p:nvSpPr>
        <p:spPr>
          <a:xfrm>
            <a:off x="2447380" y="3277779"/>
            <a:ext cx="484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Improve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accessibility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1688031-504B-4B65-AB1E-9B40E1381B71}"/>
              </a:ext>
            </a:extLst>
          </p:cNvPr>
          <p:cNvSpPr txBox="1"/>
          <p:nvPr/>
        </p:nvSpPr>
        <p:spPr>
          <a:xfrm>
            <a:off x="2447380" y="4463231"/>
            <a:ext cx="5611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Provide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route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planning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for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outpatient</a:t>
            </a: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care </a:t>
            </a: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teams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95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400" dirty="0" err="1"/>
              <a:t>Thank</a:t>
            </a:r>
            <a:r>
              <a:rPr lang="de-DE" sz="3400" dirty="0"/>
              <a:t> </a:t>
            </a:r>
            <a:r>
              <a:rPr lang="de-DE" sz="3400" dirty="0" err="1"/>
              <a:t>you</a:t>
            </a:r>
            <a:r>
              <a:rPr lang="de-DE" sz="3400" dirty="0"/>
              <a:t> </a:t>
            </a:r>
            <a:r>
              <a:rPr lang="de-DE" sz="3400" dirty="0" err="1"/>
              <a:t>for</a:t>
            </a:r>
            <a:r>
              <a:rPr lang="de-DE" sz="3400" dirty="0"/>
              <a:t> </a:t>
            </a:r>
            <a:r>
              <a:rPr lang="de-DE" sz="3400" dirty="0" err="1"/>
              <a:t>your</a:t>
            </a:r>
            <a:r>
              <a:rPr lang="de-DE" sz="3400" dirty="0"/>
              <a:t> </a:t>
            </a:r>
            <a:r>
              <a:rPr lang="de-DE" sz="3400" dirty="0" err="1"/>
              <a:t>attention</a:t>
            </a:r>
            <a:r>
              <a:rPr lang="de-DE" sz="3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6919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26400" y="1112400"/>
            <a:ext cx="8135937" cy="5295600"/>
          </a:xfrm>
        </p:spPr>
        <p:txBody>
          <a:bodyPr/>
          <a:lstStyle/>
          <a:p>
            <a:r>
              <a:rPr lang="en-GB" sz="1600" b="0" dirty="0"/>
              <a:t>[1] </a:t>
            </a:r>
            <a:r>
              <a:rPr lang="en-US" sz="1600" b="0" dirty="0"/>
              <a:t>WHO Definition of Palliative Care. </a:t>
            </a:r>
            <a:r>
              <a:rPr lang="en-GB" sz="1600" b="0" dirty="0"/>
              <a:t>https://www.who.int/cancer/palliative/definition/en/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</a:p>
          <a:p>
            <a:r>
              <a:rPr lang="de-DE" sz="1600" b="0" dirty="0"/>
              <a:t>[2] </a:t>
            </a:r>
            <a:r>
              <a:rPr lang="de-DE" sz="1600" b="0" dirty="0">
                <a:latin typeface="Helvetica Neue" charset="0"/>
                <a:ea typeface="ＭＳ Ｐゴシック" pitchFamily="34" charset="-128"/>
                <a:cs typeface="ＭＳ Ｐゴシック" charset="0"/>
              </a:rPr>
              <a:t>Radbruch L., </a:t>
            </a:r>
            <a:r>
              <a:rPr lang="de-DE" sz="1600" b="0" dirty="0" err="1">
                <a:latin typeface="Helvetica Neue" charset="0"/>
                <a:ea typeface="ＭＳ Ｐゴシック" pitchFamily="34" charset="-128"/>
                <a:cs typeface="ＭＳ Ｐゴシック" charset="0"/>
              </a:rPr>
              <a:t>Andersohn</a:t>
            </a:r>
            <a:r>
              <a:rPr lang="de-DE" sz="1600" b="0" dirty="0">
                <a:latin typeface="Helvetica Neue" charset="0"/>
                <a:ea typeface="ＭＳ Ｐゴシック" pitchFamily="34" charset="-128"/>
                <a:cs typeface="ＭＳ Ｐゴシック" charset="0"/>
              </a:rPr>
              <a:t> F., Walker J. Faktencheck Gesundheit. Palliativversorgung Modul 3: Überversorgung kurativ – Unterversorgung palliativ? Analyse ausgewählter Behandlungen am Lebensende. 2015. https://www.bertelsmann-stiftung.de/fileadmin/files/BSt/Publikationen/GrauePublikationen/Studie_VV__FCG_Ueber-Unterversorgung-palliativ.pdf (</a:t>
            </a:r>
            <a:r>
              <a:rPr lang="de-DE" sz="1600" b="0" dirty="0"/>
              <a:t>last </a:t>
            </a:r>
            <a:r>
              <a:rPr lang="de-DE" sz="1600" b="0" dirty="0" err="1"/>
              <a:t>accessed</a:t>
            </a:r>
            <a:r>
              <a:rPr lang="de-DE" sz="1600" b="0" dirty="0">
                <a:latin typeface="Helvetica Neue" charset="0"/>
                <a:ea typeface="ＭＳ Ｐゴシック" pitchFamily="34" charset="-128"/>
                <a:cs typeface="ＭＳ Ｐゴシック" charset="0"/>
              </a:rPr>
              <a:t> 16.12.2019), p. 40.</a:t>
            </a:r>
            <a:endParaRPr lang="en-GB" sz="1600" b="0" dirty="0"/>
          </a:p>
          <a:p>
            <a:r>
              <a:rPr lang="de-DE" sz="1600" b="0" dirty="0"/>
              <a:t>[3] Robert Koch Institut. Gesundheitsberichterstattung des Bundes gemeinsam getragen von RKI und Destatis. Gesundheit in Deutschland. 2015. https://www.rki.de/DE/Content/ Gesundheitsmonitoring/Gesundheitsberichterstattung/</a:t>
            </a:r>
            <a:r>
              <a:rPr lang="de-DE" sz="1600" b="0" dirty="0" err="1"/>
              <a:t>GesInDtld</a:t>
            </a:r>
            <a:r>
              <a:rPr lang="de-DE" sz="1600" b="0" dirty="0"/>
              <a:t>/gesundheit_in_deutschland_2015.pdf?__blob=</a:t>
            </a:r>
            <a:r>
              <a:rPr lang="de-DE" sz="1600" b="0" dirty="0" err="1"/>
              <a:t>publicationFile</a:t>
            </a:r>
            <a:r>
              <a:rPr lang="de-DE" sz="1600" b="0" dirty="0"/>
              <a:t> </a:t>
            </a:r>
            <a:r>
              <a:rPr lang="de-DE" sz="1600" b="0" dirty="0">
                <a:latin typeface="Helvetica Neue" charset="0"/>
                <a:ea typeface="ＭＳ Ｐゴシック" pitchFamily="34" charset="-128"/>
              </a:rPr>
              <a:t>(</a:t>
            </a:r>
            <a:r>
              <a:rPr lang="de-DE" sz="1600" b="0" dirty="0"/>
              <a:t>last </a:t>
            </a:r>
            <a:r>
              <a:rPr lang="de-DE" sz="1600" b="0" dirty="0" err="1"/>
              <a:t>accessed</a:t>
            </a:r>
            <a:r>
              <a:rPr lang="de-DE" sz="1600" b="0" dirty="0">
                <a:latin typeface="Helvetica Neue" charset="0"/>
                <a:ea typeface="ＭＳ Ｐゴシック" pitchFamily="34" charset="-128"/>
                <a:cs typeface="ＭＳ Ｐゴシック" charset="0"/>
              </a:rPr>
              <a:t> 16.12.2019), </a:t>
            </a:r>
            <a:r>
              <a:rPr lang="de-DE" sz="1600" b="0" dirty="0"/>
              <a:t>p. 332ff.</a:t>
            </a:r>
          </a:p>
          <a:p>
            <a:r>
              <a:rPr lang="de-DE" sz="1600" b="0" dirty="0">
                <a:latin typeface="Helvetica Neue" charset="0"/>
                <a:ea typeface="ＭＳ Ｐゴシック" pitchFamily="34" charset="-128"/>
              </a:rPr>
              <a:t>[4] Google Play Store.</a:t>
            </a:r>
            <a:r>
              <a:rPr lang="de-DE" sz="1600" b="0" dirty="0"/>
              <a:t> Alarm Medikamenten-Einnahme. https://play.google.com/store/ </a:t>
            </a:r>
            <a:r>
              <a:rPr lang="de-DE" sz="1600" b="0" dirty="0" err="1"/>
              <a:t>apps</a:t>
            </a:r>
            <a:r>
              <a:rPr lang="de-DE" sz="1600" b="0" dirty="0"/>
              <a:t>/</a:t>
            </a:r>
            <a:r>
              <a:rPr lang="de-DE" sz="1600" b="0" dirty="0" err="1"/>
              <a:t>details</a:t>
            </a:r>
            <a:r>
              <a:rPr lang="de-DE" sz="1600" b="0" dirty="0"/>
              <a:t> ?</a:t>
            </a:r>
            <a:r>
              <a:rPr lang="de-DE" sz="1600" b="0" dirty="0" err="1"/>
              <a:t>id</a:t>
            </a:r>
            <a:r>
              <a:rPr lang="de-DE" sz="1600" b="0" dirty="0"/>
              <a:t>=</a:t>
            </a:r>
            <a:r>
              <a:rPr lang="de-DE" sz="1600" b="0" dirty="0" err="1"/>
              <a:t>com.medisafe.android.client&amp;hl</a:t>
            </a:r>
            <a:r>
              <a:rPr lang="de-DE" sz="1600" b="0" dirty="0"/>
              <a:t>=de </a:t>
            </a:r>
            <a:r>
              <a:rPr lang="de-DE" sz="1600" b="0" dirty="0">
                <a:latin typeface="Helvetica Neue" charset="0"/>
                <a:ea typeface="ＭＳ Ｐゴシック" pitchFamily="34" charset="-128"/>
                <a:cs typeface="ＭＳ Ｐゴシック" charset="0"/>
              </a:rPr>
              <a:t>(</a:t>
            </a:r>
            <a:r>
              <a:rPr lang="de-DE" sz="1600" b="0" dirty="0"/>
              <a:t>last </a:t>
            </a:r>
            <a:r>
              <a:rPr lang="de-DE" sz="1600" b="0" dirty="0" err="1"/>
              <a:t>accessed</a:t>
            </a:r>
            <a:r>
              <a:rPr lang="de-DE" sz="1600" b="0" dirty="0"/>
              <a:t> </a:t>
            </a:r>
            <a:r>
              <a:rPr lang="de-DE" sz="1600" b="0" dirty="0">
                <a:latin typeface="Helvetica Neue" charset="0"/>
                <a:ea typeface="ＭＳ Ｐゴシック" pitchFamily="34" charset="-128"/>
                <a:cs typeface="ＭＳ Ｐゴシック" charset="0"/>
              </a:rPr>
              <a:t>16.12.2019).</a:t>
            </a:r>
          </a:p>
          <a:p>
            <a:r>
              <a:rPr lang="de-DE" sz="1600" b="0" dirty="0">
                <a:latin typeface="Helvetica Neue" charset="0"/>
                <a:ea typeface="ＭＳ Ｐゴシック" pitchFamily="34" charset="-128"/>
                <a:cs typeface="ＭＳ Ｐゴシック" charset="0"/>
              </a:rPr>
              <a:t>[5] Stiel, S., Matthes, M., Bertram, L. et al. Schmerz (2010) 24. Springer-Verlag. https://doi.org/10.1007/s00482-010-0972-5 (</a:t>
            </a:r>
            <a:r>
              <a:rPr lang="de-DE" sz="1600" b="0" dirty="0"/>
              <a:t>last </a:t>
            </a:r>
            <a:r>
              <a:rPr lang="de-DE" sz="1600" b="0" dirty="0" err="1"/>
              <a:t>accessed</a:t>
            </a:r>
            <a:r>
              <a:rPr lang="de-DE" sz="1600" b="0" dirty="0">
                <a:latin typeface="Helvetica Neue" charset="0"/>
                <a:ea typeface="ＭＳ Ｐゴシック" pitchFamily="34" charset="-128"/>
                <a:cs typeface="ＭＳ Ｐゴシック" charset="0"/>
              </a:rPr>
              <a:t> 16.12.2019), p. 596ff.</a:t>
            </a:r>
          </a:p>
          <a:p>
            <a:r>
              <a:rPr lang="de-DE" sz="1600" b="0" dirty="0"/>
              <a:t>[6] </a:t>
            </a:r>
            <a:r>
              <a:rPr lang="de-DE" sz="1600" b="0" dirty="0" err="1"/>
              <a:t>Aptoide</a:t>
            </a:r>
            <a:r>
              <a:rPr lang="de-DE" sz="1600" b="0" dirty="0"/>
              <a:t>. Koala Phone Launcher Free. https://tomas-slavicek-koala-phone.de.aptoide.com/ (last </a:t>
            </a:r>
            <a:r>
              <a:rPr lang="de-DE" sz="1600" b="0" dirty="0" err="1"/>
              <a:t>accessed</a:t>
            </a:r>
            <a:r>
              <a:rPr lang="de-DE" sz="1600" b="0" dirty="0"/>
              <a:t> 13.12.2019).</a:t>
            </a:r>
            <a:endParaRPr lang="de-DE" sz="1600" dirty="0"/>
          </a:p>
          <a:p>
            <a:r>
              <a:rPr lang="de-DE" sz="1600" b="0" dirty="0"/>
              <a:t>[7] Apple Inc. App Store-Vorschau. </a:t>
            </a:r>
            <a:r>
              <a:rPr lang="de-DE" sz="1600" b="0" dirty="0" err="1"/>
              <a:t>Medisafe</a:t>
            </a:r>
            <a:r>
              <a:rPr lang="de-DE" sz="1600" b="0" dirty="0"/>
              <a:t> Pille Erinnerung. Arzneimittel korrekt einnehmen. </a:t>
            </a:r>
            <a:r>
              <a:rPr lang="de-DE" sz="1600" b="0" dirty="0" err="1"/>
              <a:t>MediSafe</a:t>
            </a:r>
            <a:r>
              <a:rPr lang="de-DE" sz="1600" b="0" dirty="0"/>
              <a:t> Inc. https://apps.apple.com/de/app/arznei-medikamente-alarm/id573916946 (last </a:t>
            </a:r>
            <a:r>
              <a:rPr lang="de-DE" sz="1600" b="0" dirty="0" err="1"/>
              <a:t>accessed</a:t>
            </a:r>
            <a:r>
              <a:rPr lang="de-DE" sz="1600" b="0" dirty="0"/>
              <a:t> 13.12.2019).</a:t>
            </a:r>
          </a:p>
          <a:p>
            <a:endParaRPr lang="de-DE" sz="1600" b="0" dirty="0">
              <a:latin typeface="Helvetica Neue" charset="0"/>
              <a:ea typeface="ＭＳ Ｐゴシック" pitchFamily="34" charset="-128"/>
              <a:cs typeface="ＭＳ Ｐゴシック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42</a:t>
            </a:fld>
            <a:endParaRPr lang="en-US" noProof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5888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26400" y="1112400"/>
            <a:ext cx="8135937" cy="5295600"/>
          </a:xfrm>
        </p:spPr>
        <p:txBody>
          <a:bodyPr/>
          <a:lstStyle/>
          <a:p>
            <a:r>
              <a:rPr lang="de-DE" sz="1600" b="0" dirty="0"/>
              <a:t>[8] Locatify.com. </a:t>
            </a:r>
            <a:r>
              <a:rPr lang="de-DE" sz="1600" b="0" dirty="0" err="1"/>
              <a:t>What</a:t>
            </a:r>
            <a:r>
              <a:rPr lang="de-DE" sz="1600" b="0" dirty="0"/>
              <a:t> </a:t>
            </a:r>
            <a:r>
              <a:rPr lang="de-DE" sz="1600" b="0" dirty="0" err="1"/>
              <a:t>are</a:t>
            </a:r>
            <a:r>
              <a:rPr lang="de-DE" sz="1600" b="0" dirty="0"/>
              <a:t> BLE Beacons. </a:t>
            </a:r>
          </a:p>
          <a:p>
            <a:r>
              <a:rPr lang="en-GB" sz="1600" b="0" dirty="0"/>
              <a:t>https://locatify.com/blog/beacon-faq</a:t>
            </a:r>
            <a:r>
              <a:rPr lang="en-GB" sz="1600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de-DE" sz="1600" b="0" dirty="0"/>
              <a:t> 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 </a:t>
            </a:r>
          </a:p>
          <a:p>
            <a:r>
              <a:rPr lang="de-DE" sz="1600" b="0" dirty="0"/>
              <a:t>[9] Rfwireless-world.com. Bluetooth </a:t>
            </a:r>
            <a:r>
              <a:rPr lang="de-DE" sz="1600" b="0" dirty="0" err="1"/>
              <a:t>Sniffer</a:t>
            </a:r>
            <a:r>
              <a:rPr lang="de-DE" sz="1600" b="0" dirty="0"/>
              <a:t>. </a:t>
            </a:r>
          </a:p>
          <a:p>
            <a:r>
              <a:rPr lang="en-GB" sz="1600" b="0" dirty="0"/>
              <a:t>https://www.rfwireless-world.com/images/Bluetooth-Sniffer.jpg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 </a:t>
            </a:r>
            <a:endParaRPr lang="en-GB" sz="1600" b="0" dirty="0"/>
          </a:p>
          <a:p>
            <a:r>
              <a:rPr lang="en-GB" sz="1600" b="0" dirty="0"/>
              <a:t>[10] Github.com </a:t>
            </a:r>
            <a:r>
              <a:rPr lang="en-GB" sz="1600" b="0" dirty="0" err="1"/>
              <a:t>Openscale</a:t>
            </a:r>
            <a:r>
              <a:rPr lang="en-GB" sz="1600" b="0" dirty="0"/>
              <a:t> project. Building a custom scale. https://github.com/oliexdev/openScale/raw/master/docs/custom_scale/scale_overview_back_wired.JPG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 16.12.2019). </a:t>
            </a:r>
          </a:p>
          <a:p>
            <a:r>
              <a:rPr lang="de-DE" sz="1600" b="0" dirty="0"/>
              <a:t>[11] Rotlichtlampe.com. </a:t>
            </a:r>
            <a:r>
              <a:rPr lang="de-DE" sz="1600" b="0" dirty="0" err="1"/>
              <a:t>Boso</a:t>
            </a:r>
            <a:r>
              <a:rPr lang="de-DE" sz="1600" b="0" dirty="0"/>
              <a:t> Rotlichtlampen </a:t>
            </a:r>
          </a:p>
          <a:p>
            <a:r>
              <a:rPr lang="de-DE" sz="1600" b="0" dirty="0"/>
              <a:t>https://www.rotlichtlampe.com/boso/ 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 </a:t>
            </a:r>
          </a:p>
          <a:p>
            <a:r>
              <a:rPr lang="de-DE" sz="1600" b="0" dirty="0"/>
              <a:t>[12] Seeklogo.net </a:t>
            </a:r>
            <a:r>
              <a:rPr lang="de-DE" sz="1600" b="0" dirty="0" err="1"/>
              <a:t>Omron</a:t>
            </a:r>
            <a:r>
              <a:rPr lang="de-DE" sz="1600" b="0" dirty="0"/>
              <a:t> </a:t>
            </a:r>
            <a:r>
              <a:rPr lang="de-DE" sz="1600" b="0" dirty="0" err="1"/>
              <a:t>vector</a:t>
            </a:r>
            <a:r>
              <a:rPr lang="de-DE" sz="1600" b="0" dirty="0"/>
              <a:t> logo </a:t>
            </a:r>
            <a:r>
              <a:rPr lang="de-DE" sz="1600" b="0" dirty="0" err="1"/>
              <a:t>free</a:t>
            </a:r>
            <a:r>
              <a:rPr lang="de-DE" sz="1600" b="0" dirty="0"/>
              <a:t>. </a:t>
            </a:r>
          </a:p>
          <a:p>
            <a:r>
              <a:rPr lang="de-DE" sz="1600" b="0" dirty="0"/>
              <a:t>https://seeklogo.net/omron-8871.html 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 </a:t>
            </a:r>
          </a:p>
          <a:p>
            <a:r>
              <a:rPr lang="de-DE" sz="1600" b="0" dirty="0"/>
              <a:t>[13] Sanitas-online.de Homepage. </a:t>
            </a:r>
          </a:p>
          <a:p>
            <a:r>
              <a:rPr lang="de-DE" sz="1600" b="0" dirty="0"/>
              <a:t>http://www.sanitas-online.de/web/_img/logo_de.gif 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 </a:t>
            </a:r>
          </a:p>
          <a:p>
            <a:r>
              <a:rPr lang="de-DE" sz="1600" b="0" dirty="0"/>
              <a:t>[14] Worldvectorlogo.com. Beurer </a:t>
            </a:r>
            <a:r>
              <a:rPr lang="de-DE" sz="1600" b="0" dirty="0" err="1"/>
              <a:t>vector</a:t>
            </a:r>
            <a:r>
              <a:rPr lang="de-DE" sz="1600" b="0" dirty="0"/>
              <a:t> logo. </a:t>
            </a:r>
          </a:p>
          <a:p>
            <a:r>
              <a:rPr lang="de-DE" sz="1600" b="0" dirty="0"/>
              <a:t>https://worldvectorlogo.com/logo/beurer 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</a:p>
          <a:p>
            <a:r>
              <a:rPr lang="de-DE" sz="1600" b="0" dirty="0"/>
              <a:t>[15] Medisana.com. Homepage Logo. https://www.medisana.com/out/medisana/img/MedisanaLogo.png 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 </a:t>
            </a:r>
          </a:p>
          <a:p>
            <a:r>
              <a:rPr lang="de-DE" sz="1600" b="0" dirty="0"/>
              <a:t> </a:t>
            </a:r>
          </a:p>
          <a:p>
            <a:endParaRPr lang="de-DE" sz="1600" b="0" dirty="0"/>
          </a:p>
          <a:p>
            <a:r>
              <a:rPr lang="de-DE" sz="1600" b="0" dirty="0"/>
              <a:t> </a:t>
            </a:r>
          </a:p>
          <a:p>
            <a:endParaRPr lang="en-GB" sz="1600" b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43</a:t>
            </a:fld>
            <a:endParaRPr lang="en-US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786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E2555-947A-4972-8673-EA755199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09BAD-E64C-4695-AE66-CDBE98F41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400" y="1112400"/>
            <a:ext cx="8136600" cy="5295600"/>
          </a:xfrm>
        </p:spPr>
        <p:txBody>
          <a:bodyPr/>
          <a:lstStyle/>
          <a:p>
            <a:r>
              <a:rPr lang="en-GB" sz="1600" b="0" dirty="0"/>
              <a:t>[16] Github.com. </a:t>
            </a:r>
            <a:r>
              <a:rPr lang="en-GB" sz="1600" b="0" dirty="0" err="1"/>
              <a:t>Openscale</a:t>
            </a:r>
            <a:r>
              <a:rPr lang="en-GB" sz="1600" b="0" dirty="0"/>
              <a:t> project description. https://github.com/oliexdev/openScale/blob/master/docs/screens/1_overview.png </a:t>
            </a:r>
          </a:p>
          <a:p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</a:t>
            </a:r>
            <a:endParaRPr lang="en-GB" sz="1600" b="0" dirty="0"/>
          </a:p>
          <a:p>
            <a:r>
              <a:rPr lang="en-GB" sz="1600" b="0" dirty="0"/>
              <a:t>[17] Pinterest.fr. React JS Sticker. https://www.pinterest.fr/pin/497225615092342857/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 </a:t>
            </a:r>
            <a:endParaRPr lang="en-GB" sz="1600" b="0" dirty="0"/>
          </a:p>
          <a:p>
            <a:r>
              <a:rPr lang="en-GB" sz="1600" b="0" dirty="0"/>
              <a:t>[18] Splendornet.qa. Django examples. http://splendornet.qa/wp-content/uploads/2019/01/django.png </a:t>
            </a:r>
          </a:p>
          <a:p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 </a:t>
            </a:r>
          </a:p>
          <a:p>
            <a:r>
              <a:rPr lang="en-GB" sz="1600" b="0" dirty="0"/>
              <a:t>[19] Pi-Shop.ch. Raspberry Pi 3 Model B. https://www.pi-shop.ch/raspberry-pi-3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  <a:endParaRPr lang="en-GB" sz="1600" b="0" dirty="0"/>
          </a:p>
          <a:p>
            <a:r>
              <a:rPr lang="en-GB" sz="1600" b="0" dirty="0"/>
              <a:t>[20] Django Agentur München. </a:t>
            </a:r>
            <a:r>
              <a:rPr lang="en-GB" sz="1600" b="0" dirty="0" err="1"/>
              <a:t>Effiziente</a:t>
            </a:r>
            <a:r>
              <a:rPr lang="en-GB" sz="1600" b="0" dirty="0"/>
              <a:t> Django Python </a:t>
            </a:r>
            <a:r>
              <a:rPr lang="en-GB" sz="1600" b="0" dirty="0" err="1"/>
              <a:t>Entwicklung</a:t>
            </a:r>
            <a:r>
              <a:rPr lang="en-GB" sz="1600" b="0" dirty="0"/>
              <a:t>. https://www.bizfactory.tech/leistungen/django-agentur-muenchen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  <a:endParaRPr lang="en-GB" sz="1600" b="0" dirty="0"/>
          </a:p>
          <a:p>
            <a:r>
              <a:rPr lang="en-GB" sz="1600" b="0" dirty="0"/>
              <a:t>[21] AWS Amazon. Amazon RDS for MariaDB. https://aws.amazon.com/de/rds/mariadb/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  <a:endParaRPr lang="en-GB" sz="1600" b="0" dirty="0"/>
          </a:p>
          <a:p>
            <a:r>
              <a:rPr lang="en-GB" sz="1600" b="0" dirty="0"/>
              <a:t>[22] Django REST Framework. https://www.django-rest-framework.org/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  <a:endParaRPr lang="en-GB" sz="1600" b="0" dirty="0"/>
          </a:p>
          <a:p>
            <a:r>
              <a:rPr lang="en-GB" sz="1600" b="0" dirty="0"/>
              <a:t>[23] Medium. Simple Timer in React https://medium.com/@650egor/react-30-day-challenge-day-1-simple-timer-df85d0867553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  <a:endParaRPr lang="en-GB" sz="1600" b="0" dirty="0"/>
          </a:p>
          <a:p>
            <a:endParaRPr lang="de-DE" sz="1600" b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1A7968-F583-4100-B37D-613F513C4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8845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26400" y="1112400"/>
            <a:ext cx="8135937" cy="5295600"/>
          </a:xfrm>
        </p:spPr>
        <p:txBody>
          <a:bodyPr/>
          <a:lstStyle/>
          <a:p>
            <a:r>
              <a:rPr lang="en-GB" sz="1600" b="0" dirty="0"/>
              <a:t>[24] </a:t>
            </a:r>
            <a:r>
              <a:rPr lang="en-GB" sz="1600" b="0" dirty="0" err="1"/>
              <a:t>Wordpress</a:t>
            </a:r>
            <a:r>
              <a:rPr lang="en-GB" sz="1600" b="0" dirty="0"/>
              <a:t>. SSL Insecure Content Fixer. https://de.wordpress.org/plugins/ssl-insecure-content-fixer/ </a:t>
            </a:r>
            <a:r>
              <a:rPr lang="de-DE" sz="1600" b="0" dirty="0"/>
              <a:t>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</a:p>
          <a:p>
            <a:r>
              <a:rPr lang="de-DE" sz="1600" b="0" dirty="0"/>
              <a:t>[25] </a:t>
            </a:r>
            <a:r>
              <a:rPr lang="de-DE" sz="1600" b="0" dirty="0" err="1"/>
              <a:t>MariaDB</a:t>
            </a:r>
            <a:r>
              <a:rPr lang="de-DE" sz="1600" b="0" dirty="0"/>
              <a:t> </a:t>
            </a:r>
            <a:r>
              <a:rPr lang="de-DE" sz="1600" b="0" dirty="0" err="1"/>
              <a:t>Foundation</a:t>
            </a:r>
            <a:r>
              <a:rPr lang="de-DE" sz="1600" b="0" dirty="0"/>
              <a:t>. About. https://mariadb.org/ 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</a:p>
          <a:p>
            <a:r>
              <a:rPr lang="de-DE" sz="1600" b="0" dirty="0"/>
              <a:t>[26] Android </a:t>
            </a:r>
            <a:r>
              <a:rPr lang="de-DE" sz="1600" b="0" dirty="0" err="1"/>
              <a:t>developers</a:t>
            </a:r>
            <a:r>
              <a:rPr lang="de-DE" sz="1600" b="0" dirty="0"/>
              <a:t>. </a:t>
            </a:r>
            <a:r>
              <a:rPr lang="de-DE" sz="1600" b="0" dirty="0" err="1"/>
              <a:t>Achitectures</a:t>
            </a:r>
            <a:r>
              <a:rPr lang="de-DE" sz="1600" b="0" dirty="0"/>
              <a:t>. Room. https://developer.android.com/topic/libraries/architecture/room 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</a:p>
          <a:p>
            <a:r>
              <a:rPr lang="de-DE" sz="1600" b="0" dirty="0"/>
              <a:t>[27] SQLite. https://www.sqlite.org/images/sqlite370_banner.gif (last </a:t>
            </a:r>
            <a:r>
              <a:rPr lang="de-DE" sz="1600" b="0" dirty="0" err="1"/>
              <a:t>accessed</a:t>
            </a:r>
            <a:r>
              <a:rPr lang="de-DE" sz="1600" b="0" dirty="0"/>
              <a:t> 16.12.2019).</a:t>
            </a:r>
          </a:p>
          <a:p>
            <a:endParaRPr lang="de-DE" sz="1600" b="0" dirty="0"/>
          </a:p>
          <a:p>
            <a:endParaRPr lang="en-GB" sz="1600" b="0" dirty="0"/>
          </a:p>
          <a:p>
            <a:endParaRPr lang="en-GB" sz="1600" b="0" dirty="0"/>
          </a:p>
          <a:p>
            <a:endParaRPr lang="en-GB" sz="1600" b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45</a:t>
            </a:fld>
            <a:endParaRPr lang="en-US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37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6400" y="320400"/>
            <a:ext cx="8135937" cy="360362"/>
          </a:xfrm>
        </p:spPr>
        <p:txBody>
          <a:bodyPr/>
          <a:lstStyle/>
          <a:p>
            <a:pPr lvl="0" eaLnBrk="0" hangingPunct="0">
              <a:spcBef>
                <a:spcPct val="30000"/>
              </a:spcBef>
              <a:buClrTx/>
              <a:defRPr/>
            </a:pPr>
            <a:r>
              <a:rPr lang="en-US" dirty="0"/>
              <a:t>Palliative accounting cases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5</a:t>
            </a:fld>
            <a:endParaRPr lang="en-US" noProof="0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5A86518B-0F75-43DD-808A-CE104943DF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393793"/>
              </p:ext>
            </p:extLst>
          </p:nvPr>
        </p:nvGraphicFramePr>
        <p:xfrm>
          <a:off x="626400" y="1532556"/>
          <a:ext cx="8081808" cy="486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B891F671-BCB7-4123-ABDD-504300E98C7F}"/>
              </a:ext>
            </a:extLst>
          </p:cNvPr>
          <p:cNvSpPr txBox="1"/>
          <p:nvPr/>
        </p:nvSpPr>
        <p:spPr>
          <a:xfrm>
            <a:off x="8088728" y="5579794"/>
            <a:ext cx="83395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rPr>
              <a:t>[3]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A3C85E-7729-4AB0-971F-C434C60C41F9}"/>
              </a:ext>
            </a:extLst>
          </p:cNvPr>
          <p:cNvSpPr txBox="1"/>
          <p:nvPr/>
        </p:nvSpPr>
        <p:spPr>
          <a:xfrm>
            <a:off x="626400" y="1052912"/>
            <a:ext cx="2286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palliative accounting cases in hospitals</a:t>
            </a:r>
            <a:endParaRPr lang="de-D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26C01C-442B-4470-BEFB-55034990EC8A}"/>
              </a:ext>
            </a:extLst>
          </p:cNvPr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Klaus Schmidt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73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6400" y="320400"/>
            <a:ext cx="8135937" cy="360362"/>
          </a:xfrm>
        </p:spPr>
        <p:txBody>
          <a:bodyPr/>
          <a:lstStyle/>
          <a:p>
            <a:r>
              <a:rPr lang="en-US" dirty="0"/>
              <a:t>Current challenges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FAEA68-ED71-424D-9BAE-269C5007B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400" y="2849216"/>
            <a:ext cx="3960000" cy="3558783"/>
          </a:xfrm>
        </p:spPr>
        <p:txBody>
          <a:bodyPr/>
          <a:lstStyle/>
          <a:p>
            <a:r>
              <a:rPr lang="de-DE" dirty="0"/>
              <a:t>Homecare</a:t>
            </a:r>
          </a:p>
          <a:p>
            <a:endParaRPr lang="de-DE" dirty="0"/>
          </a:p>
          <a:p>
            <a:r>
              <a:rPr lang="de-DE" dirty="0"/>
              <a:t>Limited time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18FAAF-6F7B-4BFE-A8E5-BC0019AF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368" y="1824726"/>
            <a:ext cx="3344468" cy="320854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5BA4202-867E-4E4E-B22A-E78E972E6198}"/>
              </a:ext>
            </a:extLst>
          </p:cNvPr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Klaus Schmidt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63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EAB39-B6F2-4BB2-82E2-52057274A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00" y="310568"/>
            <a:ext cx="8135937" cy="360362"/>
          </a:xfrm>
        </p:spPr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solutions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8F0B4-2CBA-4453-86E8-63C797A77B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SwissVoice</a:t>
            </a:r>
            <a:r>
              <a:rPr lang="de-DE" dirty="0"/>
              <a:t> C50</a:t>
            </a:r>
          </a:p>
          <a:p>
            <a:r>
              <a:rPr lang="de-DE" dirty="0"/>
              <a:t>Koala Phone Launcher</a:t>
            </a:r>
          </a:p>
          <a:p>
            <a:endParaRPr lang="de-DE" dirty="0"/>
          </a:p>
          <a:p>
            <a:r>
              <a:rPr lang="de-DE" dirty="0"/>
              <a:t>Alberta</a:t>
            </a:r>
          </a:p>
          <a:p>
            <a:endParaRPr lang="de-DE" dirty="0"/>
          </a:p>
          <a:p>
            <a:r>
              <a:rPr lang="de-DE" dirty="0" err="1"/>
              <a:t>Medisafe</a:t>
            </a:r>
            <a:r>
              <a:rPr lang="de-DE" dirty="0"/>
              <a:t> Alarm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E62ACF-141C-4479-A9F2-6AA93027C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7</a:t>
            </a:fld>
            <a:endParaRPr lang="en-US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C5AF38D-0E92-422F-990F-17F002DC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00" y="993774"/>
            <a:ext cx="4076131" cy="51697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36955AA-5F8B-4902-ADBC-F2FF38C2B196}"/>
              </a:ext>
            </a:extLst>
          </p:cNvPr>
          <p:cNvSpPr txBox="1"/>
          <p:nvPr/>
        </p:nvSpPr>
        <p:spPr>
          <a:xfrm>
            <a:off x="8414781" y="6109845"/>
            <a:ext cx="371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rPr>
              <a:t>[4]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8D10AA-DFDF-42A4-AAE7-EA1595E68B09}"/>
              </a:ext>
            </a:extLst>
          </p:cNvPr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Klaus Schmidt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24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6400" y="320400"/>
            <a:ext cx="8135937" cy="360362"/>
          </a:xfrm>
        </p:spPr>
        <p:txBody>
          <a:bodyPr/>
          <a:lstStyle/>
          <a:p>
            <a:r>
              <a:rPr lang="de-DE" dirty="0" err="1"/>
              <a:t>Psychometric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233A51-E4F3-499F-B18D-A75457482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000" y="1130351"/>
            <a:ext cx="3960000" cy="3693829"/>
          </a:xfrm>
        </p:spPr>
        <p:txBody>
          <a:bodyPr/>
          <a:lstStyle/>
          <a:p>
            <a:r>
              <a:rPr lang="de-DE" dirty="0"/>
              <a:t>MIDOS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brief</a:t>
            </a:r>
            <a:r>
              <a:rPr lang="de-DE" dirty="0"/>
              <a:t> and 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10 </a:t>
            </a:r>
            <a:r>
              <a:rPr lang="de-DE" dirty="0" err="1"/>
              <a:t>questions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4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possibilities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notes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4312D7B-8F95-4740-A79E-31942769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6" y="3271443"/>
            <a:ext cx="8435574" cy="310547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831AE78-D4FF-4A24-8DB9-80F2F0F05933}"/>
              </a:ext>
            </a:extLst>
          </p:cNvPr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Klaus Schmidt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84D8204-5CEB-4F3E-9058-99DC29A129E6}"/>
              </a:ext>
            </a:extLst>
          </p:cNvPr>
          <p:cNvSpPr txBox="1"/>
          <p:nvPr/>
        </p:nvSpPr>
        <p:spPr>
          <a:xfrm>
            <a:off x="8160628" y="6321698"/>
            <a:ext cx="3713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+mn-cs"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79956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6400" y="320400"/>
            <a:ext cx="8135937" cy="360362"/>
          </a:xfrm>
        </p:spPr>
        <p:txBody>
          <a:bodyPr/>
          <a:lstStyle/>
          <a:p>
            <a:r>
              <a:rPr lang="de-DE" dirty="0" err="1"/>
              <a:t>Psychometric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9</a:t>
            </a:fld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940CBCB-13A4-458E-ADBF-D4AE68F4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059" y="896581"/>
            <a:ext cx="3875076" cy="5576477"/>
          </a:xfrm>
          <a:prstGeom prst="rect">
            <a:avLst/>
          </a:prstGeom>
        </p:spPr>
      </p:pic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64EE3A24-96E6-4E44-8821-7A5DA76D4187}"/>
              </a:ext>
            </a:extLst>
          </p:cNvPr>
          <p:cNvSpPr txBox="1">
            <a:spLocks/>
          </p:cNvSpPr>
          <p:nvPr/>
        </p:nvSpPr>
        <p:spPr bwMode="auto">
          <a:xfrm>
            <a:off x="612000" y="1130351"/>
            <a:ext cx="3960000" cy="369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475"/>
              </a:spcBef>
              <a:buClr>
                <a:srgbClr val="003366"/>
              </a:buClr>
              <a:buFont typeface="Lucida Grande"/>
              <a:buNone/>
              <a:defRPr sz="2400" b="1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475200" indent="0" algn="l" defTabSz="457200" rtl="0" eaLnBrk="1" latinLnBrk="0" hangingPunct="1">
              <a:lnSpc>
                <a:spcPct val="100000"/>
              </a:lnSpc>
              <a:spcBef>
                <a:spcPts val="438"/>
              </a:spcBef>
              <a:buClr>
                <a:srgbClr val="003366"/>
              </a:buClr>
              <a:buSzPct val="80000"/>
              <a:buFont typeface="Lucida Grande"/>
              <a:buNone/>
              <a:defRPr sz="2000" b="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986400" indent="0" algn="l" defTabSz="457200" rtl="0" eaLnBrk="1" latinLnBrk="0" hangingPunct="1">
              <a:lnSpc>
                <a:spcPct val="100000"/>
              </a:lnSpc>
              <a:spcBef>
                <a:spcPts val="388"/>
              </a:spcBef>
              <a:buClr>
                <a:srgbClr val="003366"/>
              </a:buClr>
              <a:buSzPct val="64000"/>
              <a:buFont typeface="Lucida Grande"/>
              <a:buNone/>
              <a:defRPr sz="1800" b="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227600" indent="0" algn="l" defTabSz="457200" rtl="0" eaLnBrk="1" latinLnBrk="0" hangingPunct="1">
              <a:lnSpc>
                <a:spcPct val="100000"/>
              </a:lnSpc>
              <a:spcBef>
                <a:spcPts val="388"/>
              </a:spcBef>
              <a:buClr>
                <a:srgbClr val="003366"/>
              </a:buClr>
              <a:buSzPct val="64000"/>
              <a:buFont typeface="Lucida Grande"/>
              <a:buNone/>
              <a:defRPr sz="16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440000" indent="0" algn="l" defTabSz="457200" rtl="0" eaLnBrk="1" latinLnBrk="0" hangingPunct="1">
              <a:lnSpc>
                <a:spcPct val="100000"/>
              </a:lnSpc>
              <a:spcBef>
                <a:spcPts val="388"/>
              </a:spcBef>
              <a:buClr>
                <a:srgbClr val="003366"/>
              </a:buClr>
              <a:buSzPct val="64000"/>
              <a:buFont typeface="Lucida Grande"/>
              <a:buNone/>
              <a:defRPr sz="1600" kern="120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de-DE"/>
              <a:t>MIDOS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/>
              <a:t>brief and simple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/>
              <a:t>10 questions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/>
              <a:t>4 answer possibilities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/>
              <a:t>custom notes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/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9CCF6F8-06ED-4813-90D9-77E04639BFD7}"/>
              </a:ext>
            </a:extLst>
          </p:cNvPr>
          <p:cNvSpPr txBox="1"/>
          <p:nvPr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969696"/>
                </a:solidFill>
                <a:cs typeface="Arial" charset="0"/>
              </a:rPr>
              <a:t>17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.12.2019   |   Klaus Schmidt   |   MAD-Lab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PalliCare</a:t>
            </a:r>
            <a:r>
              <a:rPr lang="de-DE" sz="1000" b="0" i="0" u="none" strike="noStrike" cap="none" dirty="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864824"/>
      </p:ext>
    </p:extLst>
  </p:cSld>
  <p:clrMapOvr>
    <a:masterClrMapping/>
  </p:clrMapOvr>
</p:sld>
</file>

<file path=ppt/theme/theme1.xml><?xml version="1.0" encoding="utf-8"?>
<a:theme xmlns:a="http://schemas.openxmlformats.org/drawingml/2006/main" name="DS_FAU_Slides_4_3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_slide_design_4_3" id="{901DD190-466F-4BAE-891E-16648E9E4086}" vid="{548606F5-ABC0-4AB8-99B3-A6984E036BB0}"/>
    </a:ext>
  </a:extLst>
</a:theme>
</file>

<file path=ppt/theme/theme2.xml><?xml version="1.0" encoding="utf-8"?>
<a:theme xmlns:a="http://schemas.openxmlformats.org/drawingml/2006/main" name="LME_FAU_Slides_4_3_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_slide_design_4_3" id="{901DD190-466F-4BAE-891E-16648E9E4086}" vid="{C2F87F05-3709-429D-8432-096C58CB11C6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DS_slide_design_4_3</Template>
  <TotalTime>0</TotalTime>
  <Words>2961</Words>
  <Application>Microsoft Office PowerPoint</Application>
  <PresentationFormat>Bildschirmpräsentation (4:3)</PresentationFormat>
  <Paragraphs>557</Paragraphs>
  <Slides>45</Slides>
  <Notes>41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Helvetica Neue</vt:lpstr>
      <vt:lpstr>Lucida Grande</vt:lpstr>
      <vt:lpstr>DS_FAU_Slides_4_3_Title</vt:lpstr>
      <vt:lpstr>LME_FAU_Slides_4_3_Slides</vt:lpstr>
      <vt:lpstr>PalliCare</vt:lpstr>
      <vt:lpstr>Team members</vt:lpstr>
      <vt:lpstr>Palliative Care</vt:lpstr>
      <vt:lpstr>Palliative Care patients</vt:lpstr>
      <vt:lpstr>Palliative accounting cases</vt:lpstr>
      <vt:lpstr>Current challenges</vt:lpstr>
      <vt:lpstr>Existing solutions</vt:lpstr>
      <vt:lpstr>Psychometric data</vt:lpstr>
      <vt:lpstr>Psychometric data</vt:lpstr>
      <vt:lpstr>Overview </vt:lpstr>
      <vt:lpstr>Overview </vt:lpstr>
      <vt:lpstr>Design decisions</vt:lpstr>
      <vt:lpstr>Design decisions - Interview</vt:lpstr>
      <vt:lpstr>Welcome screen</vt:lpstr>
      <vt:lpstr>Registration screen</vt:lpstr>
      <vt:lpstr>Overview screen</vt:lpstr>
      <vt:lpstr>Emergency screen</vt:lpstr>
      <vt:lpstr>Overview </vt:lpstr>
      <vt:lpstr>Demonstration</vt:lpstr>
      <vt:lpstr>Device selection</vt:lpstr>
      <vt:lpstr>Device measurement access</vt:lpstr>
      <vt:lpstr>Device „hacking“ options </vt:lpstr>
      <vt:lpstr>Manufacturer cooperation</vt:lpstr>
      <vt:lpstr>Open Source community projects</vt:lpstr>
      <vt:lpstr>Validation and purchase</vt:lpstr>
      <vt:lpstr>Frontend: What the doctor sees</vt:lpstr>
      <vt:lpstr>Backend: What the admin sees</vt:lpstr>
      <vt:lpstr>Overview </vt:lpstr>
      <vt:lpstr>Psychometric information</vt:lpstr>
      <vt:lpstr>Biometric information</vt:lpstr>
      <vt:lpstr>Overview</vt:lpstr>
      <vt:lpstr>Webserver hardware </vt:lpstr>
      <vt:lpstr>Webserver software</vt:lpstr>
      <vt:lpstr>Webserver security</vt:lpstr>
      <vt:lpstr>Overview </vt:lpstr>
      <vt:lpstr>Data storage</vt:lpstr>
      <vt:lpstr>Database structure</vt:lpstr>
      <vt:lpstr>Providing feedback</vt:lpstr>
      <vt:lpstr>Goal</vt:lpstr>
      <vt:lpstr>Outlook</vt:lpstr>
      <vt:lpstr>Thank you for your attention!</vt:lpstr>
      <vt:lpstr>Bibliography</vt:lpstr>
      <vt:lpstr>Bibliography</vt:lpstr>
      <vt:lpstr>Bibliography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Vortragstitel</dc:title>
  <dc:creator>Markus Zrenner FAU</dc:creator>
  <cp:lastModifiedBy>Klaus Schmidt</cp:lastModifiedBy>
  <cp:revision>223</cp:revision>
  <cp:lastPrinted>2017-09-28T12:29:25Z</cp:lastPrinted>
  <dcterms:created xsi:type="dcterms:W3CDTF">2017-05-08T11:19:45Z</dcterms:created>
  <dcterms:modified xsi:type="dcterms:W3CDTF">2019-12-17T15:04:31Z</dcterms:modified>
</cp:coreProperties>
</file>